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58" r:id="rId4"/>
    <p:sldId id="263" r:id="rId5"/>
    <p:sldId id="264" r:id="rId6"/>
    <p:sldId id="265" r:id="rId7"/>
    <p:sldId id="270" r:id="rId8"/>
    <p:sldId id="271" r:id="rId9"/>
    <p:sldId id="273" r:id="rId10"/>
    <p:sldId id="275" r:id="rId11"/>
  </p:sldIdLst>
  <p:sldSz cx="12192000" cy="6858000"/>
  <p:notesSz cx="7010400" cy="92964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GoogleSlidesCustomDataVersion2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19" roundtripDataSignature="AMtx7mg1lsPYiIDX0lfN6yhhhXTjKB9B1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>
        <p:scale>
          <a:sx n="61" d="100"/>
          <a:sy n="61" d="100"/>
        </p:scale>
        <p:origin x="852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customschemas.google.com/relationships/presentationmetadata" Target="meta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970938" y="0"/>
            <a:ext cx="3037840" cy="46643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2df1b9c6aca_0_6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9188" cy="348615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0" name="Google Shape;80;g2df1b9c6aca_0_6:notes"/>
          <p:cNvSpPr txBox="1">
            <a:spLocks noGrp="1"/>
          </p:cNvSpPr>
          <p:nvPr>
            <p:ph type="body" idx="1"/>
          </p:nvPr>
        </p:nvSpPr>
        <p:spPr>
          <a:xfrm>
            <a:off x="701040" y="4415790"/>
            <a:ext cx="5608200" cy="4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316AA277-97FC-7093-3EC6-D83EA5A539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df5015dce5_0_14:notes">
            <a:extLst>
              <a:ext uri="{FF2B5EF4-FFF2-40B4-BE49-F238E27FC236}">
                <a16:creationId xmlns:a16="http://schemas.microsoft.com/office/drawing/2014/main" id="{F38D1815-CBF1-DFB4-A360-C5F5C5BD8798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df5015dce5_0_14:notes">
            <a:extLst>
              <a:ext uri="{FF2B5EF4-FFF2-40B4-BE49-F238E27FC236}">
                <a16:creationId xmlns:a16="http://schemas.microsoft.com/office/drawing/2014/main" id="{4B3D09FC-51DD-26AE-2A98-821E5B77861B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2df5015dce5_0_14:notes">
            <a:extLst>
              <a:ext uri="{FF2B5EF4-FFF2-40B4-BE49-F238E27FC236}">
                <a16:creationId xmlns:a16="http://schemas.microsoft.com/office/drawing/2014/main" id="{C8D97F7C-CD82-421F-70E6-A68D3D58B41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3449914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2e5dd9c1d37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89" name="Google Shape;89;g2e5dd9c1d37_0_17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90" name="Google Shape;90;g2e5dd9c1d37_0_17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2df1b9c6aca_0_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2" name="Google Shape;112;g2df1b9c6aca_0_58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13" name="Google Shape;113;g2df1b9c6aca_0_58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5" name="Google Shape;165;g312b2dd64b2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6" name="Google Shape;166;g312b2dd64b2_0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67" name="Google Shape;167;g312b2dd64b2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g312b2dd64b2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1" name="Google Shape;181;g312b2dd64b2_1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2" name="Google Shape;182;g312b2dd64b2_1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g312f068644e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8" name="Google Shape;188;g312f068644e_0_0:notes"/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g312f068644e_0_0:notes"/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5F8191DF-5050-3B7F-8853-5EBFFD6ABAA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df5015dce5_0_14:notes">
            <a:extLst>
              <a:ext uri="{FF2B5EF4-FFF2-40B4-BE49-F238E27FC236}">
                <a16:creationId xmlns:a16="http://schemas.microsoft.com/office/drawing/2014/main" id="{1FDD48B8-9857-6261-7087-390A4639F2C4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df5015dce5_0_14:notes">
            <a:extLst>
              <a:ext uri="{FF2B5EF4-FFF2-40B4-BE49-F238E27FC236}">
                <a16:creationId xmlns:a16="http://schemas.microsoft.com/office/drawing/2014/main" id="{C3C80CAC-7E63-74FF-A948-3FBBB80C0F9D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2df5015dce5_0_14:notes">
            <a:extLst>
              <a:ext uri="{FF2B5EF4-FFF2-40B4-BE49-F238E27FC236}">
                <a16:creationId xmlns:a16="http://schemas.microsoft.com/office/drawing/2014/main" id="{4F0DC7BA-F814-6758-CA84-4FD2F61C9FB9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830456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3E96CA00-794E-7429-C477-EF7C0D6656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df5015dce5_0_14:notes">
            <a:extLst>
              <a:ext uri="{FF2B5EF4-FFF2-40B4-BE49-F238E27FC236}">
                <a16:creationId xmlns:a16="http://schemas.microsoft.com/office/drawing/2014/main" id="{CB4CC7EB-1CED-4254-B518-A1FA0691B0B5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df5015dce5_0_14:notes">
            <a:extLst>
              <a:ext uri="{FF2B5EF4-FFF2-40B4-BE49-F238E27FC236}">
                <a16:creationId xmlns:a16="http://schemas.microsoft.com/office/drawing/2014/main" id="{5FFFA093-7C51-7F42-D9AC-DB3EB37E6294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2df5015dce5_0_14:notes">
            <a:extLst>
              <a:ext uri="{FF2B5EF4-FFF2-40B4-BE49-F238E27FC236}">
                <a16:creationId xmlns:a16="http://schemas.microsoft.com/office/drawing/2014/main" id="{D042101E-87B0-DE68-FF9A-F3018DAF1FE4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9999035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4">
          <a:extLst>
            <a:ext uri="{FF2B5EF4-FFF2-40B4-BE49-F238E27FC236}">
              <a16:creationId xmlns:a16="http://schemas.microsoft.com/office/drawing/2014/main" id="{3FC75D9D-A6AB-460E-C7A2-53B5AA26D11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2df5015dce5_0_14:notes">
            <a:extLst>
              <a:ext uri="{FF2B5EF4-FFF2-40B4-BE49-F238E27FC236}">
                <a16:creationId xmlns:a16="http://schemas.microsoft.com/office/drawing/2014/main" id="{9B2EF7EE-FA1A-1D7D-A358-FB357CA48B60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6" name="Google Shape;196;g2df5015dce5_0_14:notes">
            <a:extLst>
              <a:ext uri="{FF2B5EF4-FFF2-40B4-BE49-F238E27FC236}">
                <a16:creationId xmlns:a16="http://schemas.microsoft.com/office/drawing/2014/main" id="{6B6C9FA4-3B15-F2A9-AABE-9782AD50919C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701040" y="4473892"/>
            <a:ext cx="5608200" cy="366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97" name="Google Shape;197;g2df5015dce5_0_14:notes">
            <a:extLst>
              <a:ext uri="{FF2B5EF4-FFF2-40B4-BE49-F238E27FC236}">
                <a16:creationId xmlns:a16="http://schemas.microsoft.com/office/drawing/2014/main" id="{340CD11D-C44E-6BD6-5929-739135F853FA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3970938" y="8829967"/>
            <a:ext cx="3037800" cy="46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175" tIns="46575" rIns="93175" bIns="46575" anchor="b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485607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iapositive de titre" type="title">
  <p:cSld name="TITL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2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2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2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2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ide" type="blank">
  <p:cSld name="BLANK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" name="Google Shape;24;p3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Deux contenus" type="twoObj">
  <p:cSld name="TWO_OBJECT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8" name="Google Shape;28;p35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9" name="Google Shape;29;p3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3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3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aison" type="twoTxTwoObj">
  <p:cSld name="TWO_OBJECTS_WITH_TEXT"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36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" name="Google Shape;40;p36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1" name="Google Shape;41;p36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36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3" name="Google Shape;43;p36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4" name="Google Shape;44;p3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3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Image avec légende" type="picTx">
  <p:cSld name="PICTURE_WITH_CAPTION_TEXT"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40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1" name="Google Shape;61;p40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62" name="Google Shape;62;p40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3" name="Google Shape;63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" name="Google Shape;65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et texte vertical" type="vertTx">
  <p:cSld name="VERTICAL_TEXT"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4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8" name="Google Shape;68;p41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9" name="Google Shape;6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1" name="Google Shape;7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re vertical et texte" type="vertTitleAndTx">
  <p:cSld name="VERTICAL_TITLE_AND_VERTICAL_TEXT">
    <p:spTree>
      <p:nvGrpSpPr>
        <p:cNvPr id="1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42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2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5" name="Google Shape;75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2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2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2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2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3" r:id="rId4"/>
    <p:sldLayoutId id="2147483656" r:id="rId5"/>
    <p:sldLayoutId id="2147483657" r:id="rId6"/>
    <p:sldLayoutId id="2147483658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1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hyperlink" Target="https://youtu.be/-EgYYu4l42c?si=6sk46qhRvhIeGlfq" TargetMode="Externa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2" name="Google Shape;82;g2df1b9c6aca_0_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82325" y="209950"/>
            <a:ext cx="2239924" cy="1750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g2df1b9c6aca_0_6"/>
          <p:cNvPicPr preferRelativeResize="0"/>
          <p:nvPr/>
        </p:nvPicPr>
        <p:blipFill rotWithShape="1">
          <a:blip r:embed="rId4">
            <a:alphaModFix/>
          </a:blip>
          <a:srcRect t="-58969" b="58968"/>
          <a:stretch/>
        </p:blipFill>
        <p:spPr>
          <a:xfrm>
            <a:off x="428625" y="2821750"/>
            <a:ext cx="11334750" cy="3072700"/>
          </a:xfrm>
          <a:prstGeom prst="rect">
            <a:avLst/>
          </a:prstGeom>
          <a:noFill/>
          <a:ln>
            <a:noFill/>
          </a:ln>
        </p:spPr>
      </p:pic>
      <p:sp>
        <p:nvSpPr>
          <p:cNvPr id="84" name="Google Shape;84;g2df1b9c6aca_0_6"/>
          <p:cNvSpPr txBox="1"/>
          <p:nvPr/>
        </p:nvSpPr>
        <p:spPr>
          <a:xfrm>
            <a:off x="1586525" y="2821750"/>
            <a:ext cx="9483300" cy="175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 sz="2300" b="0" i="0" u="none" strike="noStrike" cap="none">
              <a:solidFill>
                <a:schemeClr val="dk1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marR="0" lvl="0" indent="0" algn="l" rtl="0">
              <a:lnSpc>
                <a:spcPct val="100000"/>
              </a:lnSpc>
              <a:spcBef>
                <a:spcPts val="1200"/>
              </a:spcBef>
              <a:spcAft>
                <a:spcPts val="0"/>
              </a:spcAft>
              <a:buClr>
                <a:srgbClr val="000000"/>
              </a:buClr>
              <a:buSzPts val="2800"/>
              <a:buFont typeface="Arial"/>
              <a:buNone/>
            </a:pP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5" name="Google Shape;85;g2df1b9c6aca_0_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1</a:t>
            </a:fld>
            <a:endParaRPr/>
          </a:p>
        </p:txBody>
      </p:sp>
      <p:sp>
        <p:nvSpPr>
          <p:cNvPr id="86" name="Google Shape;86;g2df1b9c6aca_0_6"/>
          <p:cNvSpPr txBox="1"/>
          <p:nvPr/>
        </p:nvSpPr>
        <p:spPr>
          <a:xfrm>
            <a:off x="2315150" y="2159825"/>
            <a:ext cx="8282100" cy="16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3600" b="1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Objective 6: Development of extension and outreach services and products for industry and public stakeholders. </a:t>
            </a:r>
            <a:endParaRPr sz="3600" b="1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98">
          <a:extLst>
            <a:ext uri="{FF2B5EF4-FFF2-40B4-BE49-F238E27FC236}">
              <a16:creationId xmlns:a16="http://schemas.microsoft.com/office/drawing/2014/main" id="{EAA9772A-62F5-DA5F-8994-7B32A5CB997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f5015dce5_0_14">
            <a:extLst>
              <a:ext uri="{FF2B5EF4-FFF2-40B4-BE49-F238E27FC236}">
                <a16:creationId xmlns:a16="http://schemas.microsoft.com/office/drawing/2014/main" id="{079A5ED0-7549-5954-45D7-5C25BC0F09D6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600" y="523491"/>
            <a:ext cx="10268400" cy="84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4400" dirty="0">
                <a:latin typeface="Times New Roman"/>
                <a:ea typeface="Times New Roman"/>
                <a:cs typeface="Times New Roman"/>
                <a:sym typeface="Times New Roman"/>
              </a:rPr>
              <a:t> Question?</a:t>
            </a:r>
          </a:p>
        </p:txBody>
      </p:sp>
      <p:sp>
        <p:nvSpPr>
          <p:cNvPr id="203" name="Google Shape;203;g2df5015dce5_0_14">
            <a:extLst>
              <a:ext uri="{FF2B5EF4-FFF2-40B4-BE49-F238E27FC236}">
                <a16:creationId xmlns:a16="http://schemas.microsoft.com/office/drawing/2014/main" id="{7EAAA0F8-2D70-60C4-C1DD-52BF4236BBFC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10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05" name="Google Shape;205;g2df5015dce5_0_14" descr="A strawberry and flower on a plant&#10;&#10;Description automatically generated">
            <a:extLst>
              <a:ext uri="{FF2B5EF4-FFF2-40B4-BE49-F238E27FC236}">
                <a16:creationId xmlns:a16="http://schemas.microsoft.com/office/drawing/2014/main" id="{B73C821F-8BE1-51DC-0661-DBBA0168B0C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9775" y="199887"/>
            <a:ext cx="1632226" cy="163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Picture 4" descr="A close up of words&#10;&#10;Description automatically generated">
            <a:extLst>
              <a:ext uri="{FF2B5EF4-FFF2-40B4-BE49-F238E27FC236}">
                <a16:creationId xmlns:a16="http://schemas.microsoft.com/office/drawing/2014/main" id="{AFE41108-53AA-7B14-85A5-B5161FD354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10066" y="2096842"/>
            <a:ext cx="9777857" cy="3875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783530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2e5dd9c1d37_0_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2</a:t>
            </a:fld>
            <a:endParaRPr/>
          </a:p>
        </p:txBody>
      </p:sp>
      <p:pic>
        <p:nvPicPr>
          <p:cNvPr id="93" name="Google Shape;93;g2e5dd9c1d37_0_1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73075" y="1016724"/>
            <a:ext cx="979625" cy="15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94" name="Google Shape;94;g2e5dd9c1d37_0_17"/>
          <p:cNvSpPr txBox="1"/>
          <p:nvPr/>
        </p:nvSpPr>
        <p:spPr>
          <a:xfrm>
            <a:off x="1409900" y="1188325"/>
            <a:ext cx="3550800" cy="118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Peter Nitzsche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Agriculture &amp; Natural Resources   Agent, Rutgers NJAES Cooperative Extension of Morris County</a:t>
            </a:r>
            <a:endParaRPr sz="28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95" name="Google Shape;95;g2e5dd9c1d37_0_17"/>
          <p:cNvSpPr txBox="1"/>
          <p:nvPr/>
        </p:nvSpPr>
        <p:spPr>
          <a:xfrm>
            <a:off x="2318850" y="232950"/>
            <a:ext cx="7554300" cy="627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Extension &amp; Outreach Team Members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6" name="Google Shape;96;g2e5dd9c1d37_0_1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307075" y="2719484"/>
            <a:ext cx="911626" cy="1419046"/>
          </a:xfrm>
          <a:prstGeom prst="rect">
            <a:avLst/>
          </a:prstGeom>
          <a:noFill/>
          <a:ln>
            <a:noFill/>
          </a:ln>
        </p:spPr>
      </p:pic>
      <p:sp>
        <p:nvSpPr>
          <p:cNvPr id="97" name="Google Shape;97;g2e5dd9c1d37_0_17"/>
          <p:cNvSpPr txBox="1"/>
          <p:nvPr/>
        </p:nvSpPr>
        <p:spPr>
          <a:xfrm>
            <a:off x="1409900" y="2845225"/>
            <a:ext cx="30000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Oleg Daugovich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Strawberry Vegetable Crop Advisor, Cooperative Extension Ventura County, UC ANR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8" name="Google Shape;98;g2e5dd9c1d37_0_1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307075" y="4447705"/>
            <a:ext cx="979624" cy="1383369"/>
          </a:xfrm>
          <a:prstGeom prst="rect">
            <a:avLst/>
          </a:prstGeom>
          <a:noFill/>
          <a:ln>
            <a:noFill/>
          </a:ln>
        </p:spPr>
      </p:pic>
      <p:sp>
        <p:nvSpPr>
          <p:cNvPr id="99" name="Google Shape;99;g2e5dd9c1d37_0_17"/>
          <p:cNvSpPr txBox="1"/>
          <p:nvPr/>
        </p:nvSpPr>
        <p:spPr>
          <a:xfrm>
            <a:off x="1496925" y="4478125"/>
            <a:ext cx="30000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300"/>
              <a:buFont typeface="Arial"/>
              <a:buNone/>
            </a:pPr>
            <a:r>
              <a:rPr lang="en-US" sz="13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J</a:t>
            </a: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ayesh Samtani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Fruit Extension Specialist, Virginia Agricultural Experiment Station, VT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0" name="Google Shape;100;g2e5dd9c1d37_0_1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729551" y="1149897"/>
            <a:ext cx="797218" cy="1260376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g2e5dd9c1d37_0_17"/>
          <p:cNvSpPr txBox="1"/>
          <p:nvPr/>
        </p:nvSpPr>
        <p:spPr>
          <a:xfrm>
            <a:off x="5610600" y="1200338"/>
            <a:ext cx="30000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Shinsuke Agehara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Assistant Professor of Horticulture, Institute of Food &amp; Agricultural Sciences, UF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g2e5dd9c1d37_0_1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4729550" y="2845252"/>
            <a:ext cx="911619" cy="152670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2e5dd9c1d37_0_17"/>
          <p:cNvSpPr txBox="1"/>
          <p:nvPr/>
        </p:nvSpPr>
        <p:spPr>
          <a:xfrm>
            <a:off x="5744000" y="3028850"/>
            <a:ext cx="3000000" cy="11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Mark Hoffmann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Small Fruits Extension Specialist, North Carolina State Extension, NCSU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4" name="Google Shape;104;g2e5dd9c1d37_0_17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8647288" y="2845253"/>
            <a:ext cx="1073900" cy="1327598"/>
          </a:xfrm>
          <a:prstGeom prst="rect">
            <a:avLst/>
          </a:prstGeom>
          <a:noFill/>
          <a:ln>
            <a:noFill/>
          </a:ln>
        </p:spPr>
      </p:pic>
      <p:sp>
        <p:nvSpPr>
          <p:cNvPr id="105" name="Google Shape;105;g2e5dd9c1d37_0_17"/>
          <p:cNvSpPr txBox="1"/>
          <p:nvPr/>
        </p:nvSpPr>
        <p:spPr>
          <a:xfrm>
            <a:off x="9873150" y="3044800"/>
            <a:ext cx="24603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Alexa Artis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 State Communications Team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6" name="Google Shape;106;g2e5dd9c1d37_0_17"/>
          <p:cNvPicPr preferRelativeResize="0"/>
          <p:nvPr/>
        </p:nvPicPr>
        <p:blipFill rotWithShape="1">
          <a:blip r:embed="rId9">
            <a:alphaModFix/>
          </a:blip>
          <a:srcRect/>
          <a:stretch/>
        </p:blipFill>
        <p:spPr>
          <a:xfrm>
            <a:off x="8694425" y="1204027"/>
            <a:ext cx="979625" cy="1155823"/>
          </a:xfrm>
          <a:prstGeom prst="rect">
            <a:avLst/>
          </a:prstGeom>
          <a:noFill/>
          <a:ln>
            <a:noFill/>
          </a:ln>
        </p:spPr>
      </p:pic>
      <p:sp>
        <p:nvSpPr>
          <p:cNvPr id="107" name="Google Shape;107;g2e5dd9c1d37_0_17"/>
          <p:cNvSpPr txBox="1"/>
          <p:nvPr/>
        </p:nvSpPr>
        <p:spPr>
          <a:xfrm>
            <a:off x="9873150" y="1204025"/>
            <a:ext cx="2060700" cy="859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90000"/>
              </a:lnSpc>
              <a:spcBef>
                <a:spcPts val="800"/>
              </a:spcBef>
              <a:spcAft>
                <a:spcPts val="0"/>
              </a:spcAft>
              <a:buClr>
                <a:srgbClr val="000000"/>
              </a:buClr>
              <a:buSzPts val="1500"/>
              <a:buFont typeface="Arial"/>
              <a:buNone/>
            </a:pPr>
            <a:r>
              <a:rPr lang="en-US" sz="1500" b="1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Lizeth Vigil </a:t>
            </a:r>
            <a:endParaRPr sz="1500" b="1" i="0" u="none" strike="noStrike" cap="none">
              <a:solidFill>
                <a:schemeClr val="dk1"/>
              </a:solidFill>
              <a:latin typeface="Arial"/>
              <a:ea typeface="Arial"/>
              <a:cs typeface="Arial"/>
              <a:sym typeface="Arial"/>
            </a:endParaRPr>
          </a:p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r>
              <a:rPr lang="en-US" sz="115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–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NC State Pr</a:t>
            </a:r>
            <a:r>
              <a:rPr lang="en-US" sz="1500">
                <a:solidFill>
                  <a:schemeClr val="dk1"/>
                </a:solidFill>
              </a:rPr>
              <a:t>ogram</a:t>
            </a:r>
            <a:r>
              <a:rPr lang="en-US" sz="15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500">
                <a:solidFill>
                  <a:schemeClr val="dk1"/>
                </a:solidFill>
              </a:rPr>
              <a:t>Manager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8" name="Google Shape;108;g2e5dd9c1d37_0_17"/>
          <p:cNvSpPr txBox="1"/>
          <p:nvPr/>
        </p:nvSpPr>
        <p:spPr>
          <a:xfrm>
            <a:off x="9908552" y="2955875"/>
            <a:ext cx="1989900" cy="378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12700" marR="0" lvl="0" indent="0" algn="l" rtl="0">
              <a:lnSpc>
                <a:spcPct val="90000"/>
              </a:lnSpc>
              <a:spcBef>
                <a:spcPts val="400"/>
              </a:spcBef>
              <a:spcAft>
                <a:spcPts val="0"/>
              </a:spcAft>
              <a:buClr>
                <a:srgbClr val="000000"/>
              </a:buClr>
              <a:buSzPts val="115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9" name="Google Shape;109;g2e5dd9c1d37_0_17" descr="A strawberry and flower on a plant&#10;&#10;Description automatically generated"/>
          <p:cNvPicPr preferRelativeResize="0"/>
          <p:nvPr/>
        </p:nvPicPr>
        <p:blipFill rotWithShape="1">
          <a:blip r:embed="rId10">
            <a:alphaModFix/>
          </a:blip>
          <a:srcRect/>
          <a:stretch/>
        </p:blipFill>
        <p:spPr>
          <a:xfrm>
            <a:off x="10339225" y="4680362"/>
            <a:ext cx="1632226" cy="1632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2df1b9c6aca_0_58"/>
          <p:cNvSpPr txBox="1">
            <a:spLocks noGrp="1"/>
          </p:cNvSpPr>
          <p:nvPr>
            <p:ph type="title"/>
          </p:nvPr>
        </p:nvSpPr>
        <p:spPr>
          <a:xfrm>
            <a:off x="178600" y="365125"/>
            <a:ext cx="11175300" cy="132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Objective 6:  Development of extension and outreach services and products for industry and public stakeholders. </a:t>
            </a:r>
            <a:endParaRPr sz="3600"/>
          </a:p>
        </p:txBody>
      </p:sp>
      <p:sp>
        <p:nvSpPr>
          <p:cNvPr id="116" name="Google Shape;116;g2df1b9c6aca_0_58"/>
          <p:cNvSpPr txBox="1">
            <a:spLocks noGrp="1"/>
          </p:cNvSpPr>
          <p:nvPr>
            <p:ph type="body" idx="1"/>
          </p:nvPr>
        </p:nvSpPr>
        <p:spPr>
          <a:xfrm>
            <a:off x="6392450" y="2021250"/>
            <a:ext cx="5394600" cy="4792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SzPts val="1800"/>
              <a:buNone/>
            </a:pPr>
            <a:r>
              <a:rPr lang="en-US" sz="3600">
                <a:latin typeface="Times New Roman"/>
                <a:ea typeface="Times New Roman"/>
                <a:cs typeface="Times New Roman"/>
                <a:sym typeface="Times New Roman"/>
              </a:rPr>
              <a:t>Outcomes: </a:t>
            </a:r>
            <a:endParaRPr sz="3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-US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Bilingual </a:t>
            </a: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webinars; workshops; print and online information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Field demonstrations; regional and national field days; 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Flower mapping workshops.</a:t>
            </a:r>
            <a:endParaRPr sz="23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0000"/>
              </a:buClr>
              <a:buSzPts val="2300"/>
              <a:buFont typeface="Times New Roman"/>
              <a:buChar char="•"/>
            </a:pPr>
            <a:r>
              <a:rPr lang="en-US" sz="23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International conference on CE propagation and production techniques.</a:t>
            </a:r>
            <a:endParaRPr sz="230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457200" lvl="0" indent="-3746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300"/>
              <a:buFont typeface="Times New Roman"/>
              <a:buChar char="•"/>
            </a:pPr>
            <a:r>
              <a:rPr lang="en-US" sz="2300">
                <a:latin typeface="Times New Roman"/>
                <a:ea typeface="Times New Roman"/>
                <a:cs typeface="Times New Roman"/>
                <a:sym typeface="Times New Roman"/>
              </a:rPr>
              <a:t>Student Exchange Program</a:t>
            </a:r>
            <a:endParaRPr sz="4000"/>
          </a:p>
        </p:txBody>
      </p:sp>
      <p:sp>
        <p:nvSpPr>
          <p:cNvPr id="117" name="Google Shape;117;g2df1b9c6aca_0_58"/>
          <p:cNvSpPr txBox="1">
            <a:spLocks noGrp="1"/>
          </p:cNvSpPr>
          <p:nvPr>
            <p:ph type="body" idx="2"/>
          </p:nvPr>
        </p:nvSpPr>
        <p:spPr>
          <a:xfrm>
            <a:off x="178600" y="1976700"/>
            <a:ext cx="5947200" cy="488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 lnSpcReduction="10000"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3624" dirty="0">
                <a:latin typeface="Times New Roman"/>
                <a:ea typeface="Times New Roman"/>
                <a:cs typeface="Times New Roman"/>
                <a:sym typeface="Times New Roman"/>
              </a:rPr>
              <a:t>Objectives:</a:t>
            </a:r>
            <a:endParaRPr sz="3624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 dirty="0">
                <a:latin typeface="Times New Roman"/>
                <a:ea typeface="Times New Roman"/>
                <a:cs typeface="Times New Roman"/>
                <a:sym typeface="Times New Roman"/>
              </a:rPr>
              <a:t>6.1.a Project  website and blog. </a:t>
            </a:r>
            <a:endParaRPr sz="23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 dirty="0">
                <a:latin typeface="Times New Roman"/>
                <a:ea typeface="Times New Roman"/>
                <a:cs typeface="Times New Roman"/>
                <a:sym typeface="Times New Roman"/>
              </a:rPr>
              <a:t>6.1.b Newsletters and public relations.</a:t>
            </a:r>
            <a:endParaRPr sz="23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6.1.c Strawberry propagation guidelines and recommendations.</a:t>
            </a:r>
            <a:endParaRPr sz="23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 dirty="0">
                <a:latin typeface="Times New Roman"/>
                <a:ea typeface="Times New Roman"/>
                <a:cs typeface="Times New Roman"/>
                <a:sym typeface="Times New Roman"/>
              </a:rPr>
              <a:t>6.1.d Educational video series and webinars.</a:t>
            </a:r>
            <a:endParaRPr sz="23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 dirty="0">
                <a:latin typeface="Times New Roman"/>
                <a:ea typeface="Times New Roman"/>
                <a:cs typeface="Times New Roman"/>
                <a:sym typeface="Times New Roman"/>
              </a:rPr>
              <a:t>6.1.e Regional and national field day. </a:t>
            </a:r>
            <a:endParaRPr sz="2300" dirty="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6.1.f Development of Spanish outreach material.</a:t>
            </a:r>
            <a:endParaRPr sz="23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6.2 Development of an international conference on CE</a:t>
            </a:r>
            <a:endParaRPr sz="23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23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6.3 In-service Train the Trainer education.</a:t>
            </a:r>
            <a:endParaRPr sz="2300" dirty="0">
              <a:solidFill>
                <a:srgbClr val="FF0000"/>
              </a:solidFill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sz="2300" dirty="0">
                <a:latin typeface="Times New Roman"/>
                <a:ea typeface="Times New Roman"/>
                <a:cs typeface="Times New Roman"/>
                <a:sym typeface="Times New Roman"/>
              </a:rPr>
              <a:t>6.4 Development of a student exchange program.</a:t>
            </a:r>
            <a:endParaRPr sz="23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18" name="Google Shape;118;g2df1b9c6aca_0_5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7738091" y="5463687"/>
            <a:ext cx="3054572" cy="1273674"/>
          </a:xfrm>
          <a:prstGeom prst="rect">
            <a:avLst/>
          </a:prstGeom>
          <a:noFill/>
          <a:ln>
            <a:noFill/>
          </a:ln>
        </p:spPr>
      </p:pic>
      <p:sp>
        <p:nvSpPr>
          <p:cNvPr id="119" name="Google Shape;119;g2df1b9c6aca_0_5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3</a:t>
            </a:fld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9" name="Google Shape;169;g312b2dd64b2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2493825" y="0"/>
            <a:ext cx="162048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70" name="Google Shape;170;g312b2dd64b2_0_0"/>
          <p:cNvSpPr txBox="1">
            <a:spLocks noGrp="1"/>
          </p:cNvSpPr>
          <p:nvPr>
            <p:ph type="ctrTitle"/>
          </p:nvPr>
        </p:nvSpPr>
        <p:spPr>
          <a:xfrm>
            <a:off x="1617950" y="101743"/>
            <a:ext cx="9144000" cy="9774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Summer Internship 2024</a:t>
            </a:r>
            <a:endParaRPr/>
          </a:p>
        </p:txBody>
      </p:sp>
      <p:sp>
        <p:nvSpPr>
          <p:cNvPr id="171" name="Google Shape;171;g312b2dd64b2_0_0"/>
          <p:cNvSpPr txBox="1">
            <a:spLocks noGrp="1"/>
          </p:cNvSpPr>
          <p:nvPr>
            <p:ph type="subTitle" idx="1"/>
          </p:nvPr>
        </p:nvSpPr>
        <p:spPr>
          <a:xfrm>
            <a:off x="8152825" y="4369950"/>
            <a:ext cx="3815700" cy="10302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r>
              <a:rPr lang="en-US" sz="1400">
                <a:highlight>
                  <a:schemeClr val="lt2"/>
                </a:highlight>
                <a:latin typeface="Times New Roman"/>
                <a:ea typeface="Times New Roman"/>
                <a:cs typeface="Times New Roman"/>
                <a:sym typeface="Times New Roman"/>
              </a:rPr>
              <a:t>Lian is a Masters student in the department of Horticulture and Landscape Architecture at Purdue University, visited Driscoll’s. Her internship motivated her to continue to improve and develop innovative solutions to benefit growers!</a:t>
            </a:r>
            <a:endParaRPr sz="2500">
              <a:highlight>
                <a:schemeClr val="lt2"/>
              </a:highlight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72" name="Google Shape;172;g312b2dd64b2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4</a:t>
            </a:fld>
            <a:endParaRPr/>
          </a:p>
        </p:txBody>
      </p:sp>
      <p:pic>
        <p:nvPicPr>
          <p:cNvPr id="173" name="Google Shape;173;g312b2dd64b2_0_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-339075" y="561273"/>
            <a:ext cx="2472825" cy="25511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4" name="Google Shape;174;g312b2dd64b2_0_0"/>
          <p:cNvCxnSpPr>
            <a:endCxn id="175" idx="1"/>
          </p:cNvCxnSpPr>
          <p:nvPr/>
        </p:nvCxnSpPr>
        <p:spPr>
          <a:xfrm>
            <a:off x="649825" y="1674325"/>
            <a:ext cx="1627500" cy="73890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triangle" w="med" len="med"/>
          </a:ln>
        </p:spPr>
      </p:cxnSp>
      <p:sp>
        <p:nvSpPr>
          <p:cNvPr id="175" name="Google Shape;175;g312b2dd64b2_0_0"/>
          <p:cNvSpPr txBox="1"/>
          <p:nvPr/>
        </p:nvSpPr>
        <p:spPr>
          <a:xfrm>
            <a:off x="2277325" y="2136325"/>
            <a:ext cx="23598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0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Driscoll’s Headquarters  </a:t>
            </a:r>
            <a:endParaRPr sz="2800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76" name="Google Shape;176;g312b2dd64b2_0_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631900" y="3542912"/>
            <a:ext cx="2359674" cy="26842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7" name="Google Shape;177;g312b2dd64b2_0_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0120600" y="649638"/>
            <a:ext cx="2159192" cy="3306263"/>
          </a:xfrm>
          <a:prstGeom prst="rect">
            <a:avLst/>
          </a:prstGeom>
          <a:noFill/>
          <a:ln>
            <a:noFill/>
          </a:ln>
        </p:spPr>
      </p:pic>
      <p:sp>
        <p:nvSpPr>
          <p:cNvPr id="178" name="Google Shape;178;g312b2dd64b2_0_0"/>
          <p:cNvSpPr txBox="1"/>
          <p:nvPr/>
        </p:nvSpPr>
        <p:spPr>
          <a:xfrm>
            <a:off x="3895125" y="5609475"/>
            <a:ext cx="3889800" cy="553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312b2dd64b2_1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g312b2dd64b2_1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5</a:t>
            </a:fld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3">
            <a:alphaModFix/>
          </a:blip>
          <a:stretch>
            <a:fillRect/>
          </a:stretch>
        </a:blip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Google Shape;191;g312f068644e_0_0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850"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2850" u="sng">
                <a:solidFill>
                  <a:srgbClr val="CC0000"/>
                </a:solidFill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YouTube</a:t>
            </a:r>
            <a:r>
              <a:rPr lang="en-US" sz="2850">
                <a:highlight>
                  <a:schemeClr val="lt2"/>
                </a:highlight>
                <a:latin typeface="Arial"/>
                <a:ea typeface="Arial"/>
                <a:cs typeface="Arial"/>
                <a:sym typeface="Arial"/>
              </a:rPr>
              <a:t> Link</a:t>
            </a:r>
            <a:endParaRPr sz="7700">
              <a:highlight>
                <a:schemeClr val="lt2"/>
              </a:highlight>
            </a:endParaRPr>
          </a:p>
        </p:txBody>
      </p:sp>
      <p:sp>
        <p:nvSpPr>
          <p:cNvPr id="192" name="Google Shape;192;g312f068644e_0_0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spcBef>
                <a:spcPts val="10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g312f068644e_0_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/>
              <a:t>6</a:t>
            </a:fld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98">
          <a:extLst>
            <a:ext uri="{FF2B5EF4-FFF2-40B4-BE49-F238E27FC236}">
              <a16:creationId xmlns:a16="http://schemas.microsoft.com/office/drawing/2014/main" id="{4CE397E4-0C6F-8ED6-F8BF-FC374450986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f5015dce5_0_14">
            <a:extLst>
              <a:ext uri="{FF2B5EF4-FFF2-40B4-BE49-F238E27FC236}">
                <a16:creationId xmlns:a16="http://schemas.microsoft.com/office/drawing/2014/main" id="{C1EEB545-915A-D56E-AAC9-5CF14217DC1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600" y="291120"/>
            <a:ext cx="10268400" cy="13110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6.1.c Strawberry propagation guidelines and recommendations</a:t>
            </a:r>
            <a:endParaRPr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202" name="Google Shape;202;g2df5015dce5_0_14">
            <a:extLst>
              <a:ext uri="{FF2B5EF4-FFF2-40B4-BE49-F238E27FC236}">
                <a16:creationId xmlns:a16="http://schemas.microsoft.com/office/drawing/2014/main" id="{4B8099AC-D770-76D0-D19D-3A5FF2C3B9DA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829300" y="2595317"/>
            <a:ext cx="5867402" cy="3859078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2df5015dce5_0_14">
            <a:extLst>
              <a:ext uri="{FF2B5EF4-FFF2-40B4-BE49-F238E27FC236}">
                <a16:creationId xmlns:a16="http://schemas.microsoft.com/office/drawing/2014/main" id="{ACA6908A-DC89-5102-0FAF-C4F5F4B55D80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7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05" name="Google Shape;205;g2df5015dce5_0_14" descr="A strawberry and flower on a plant&#10;&#10;Description automatically generated">
            <a:extLst>
              <a:ext uri="{FF2B5EF4-FFF2-40B4-BE49-F238E27FC236}">
                <a16:creationId xmlns:a16="http://schemas.microsoft.com/office/drawing/2014/main" id="{E9AF9804-8C16-1B70-EA5B-2CB42D441CB5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0559775" y="199887"/>
            <a:ext cx="1632226" cy="1632226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Google Shape;223;g314426afafa_1_11">
            <a:extLst>
              <a:ext uri="{FF2B5EF4-FFF2-40B4-BE49-F238E27FC236}">
                <a16:creationId xmlns:a16="http://schemas.microsoft.com/office/drawing/2014/main" id="{38DD30E2-775C-837A-6CDF-75D594D45F54}"/>
              </a:ext>
            </a:extLst>
          </p:cNvPr>
          <p:cNvSpPr txBox="1">
            <a:spLocks/>
          </p:cNvSpPr>
          <p:nvPr/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Table of contents developed</a:t>
            </a:r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r>
              <a:rPr lang="en-US" sz="2400" dirty="0"/>
              <a:t>Assign Authors</a:t>
            </a:r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r>
              <a:rPr lang="en-US" sz="2400" dirty="0"/>
              <a:t>Assign Extension editors</a:t>
            </a:r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070399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98">
          <a:extLst>
            <a:ext uri="{FF2B5EF4-FFF2-40B4-BE49-F238E27FC236}">
              <a16:creationId xmlns:a16="http://schemas.microsoft.com/office/drawing/2014/main" id="{CE84B71E-DD7B-763C-96B3-02A7484687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f5015dce5_0_14">
            <a:extLst>
              <a:ext uri="{FF2B5EF4-FFF2-40B4-BE49-F238E27FC236}">
                <a16:creationId xmlns:a16="http://schemas.microsoft.com/office/drawing/2014/main" id="{7BA45396-0F1B-3A99-42A3-EEB056503B99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600" y="523491"/>
            <a:ext cx="10268400" cy="84634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4400" dirty="0">
                <a:latin typeface="Times New Roman"/>
                <a:ea typeface="Times New Roman"/>
                <a:cs typeface="Times New Roman"/>
                <a:sym typeface="Times New Roman"/>
              </a:rPr>
              <a:t>6.1.e Regional and national field day. </a:t>
            </a:r>
          </a:p>
        </p:txBody>
      </p:sp>
      <p:sp>
        <p:nvSpPr>
          <p:cNvPr id="203" name="Google Shape;203;g2df5015dce5_0_14">
            <a:extLst>
              <a:ext uri="{FF2B5EF4-FFF2-40B4-BE49-F238E27FC236}">
                <a16:creationId xmlns:a16="http://schemas.microsoft.com/office/drawing/2014/main" id="{06B0255B-BE30-E75E-AC79-921028862BE2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8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05" name="Google Shape;205;g2df5015dce5_0_14" descr="A strawberry and flower on a plant&#10;&#10;Description automatically generated">
            <a:extLst>
              <a:ext uri="{FF2B5EF4-FFF2-40B4-BE49-F238E27FC236}">
                <a16:creationId xmlns:a16="http://schemas.microsoft.com/office/drawing/2014/main" id="{CE00C3F6-7F89-2E84-69EC-CA34E5C33363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9775" y="199887"/>
            <a:ext cx="1632226" cy="163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oogle Shape;224;g314426afafa_1_11">
            <a:extLst>
              <a:ext uri="{FF2B5EF4-FFF2-40B4-BE49-F238E27FC236}">
                <a16:creationId xmlns:a16="http://schemas.microsoft.com/office/drawing/2014/main" id="{81CCDA8D-0961-B40B-1935-F542AF70D186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31073" y="1901768"/>
            <a:ext cx="5881124" cy="392265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Google Shape;223;g314426afafa_1_11">
            <a:extLst>
              <a:ext uri="{FF2B5EF4-FFF2-40B4-BE49-F238E27FC236}">
                <a16:creationId xmlns:a16="http://schemas.microsoft.com/office/drawing/2014/main" id="{94CCA621-CBDA-377B-784C-BF1A364DF4CF}"/>
              </a:ext>
            </a:extLst>
          </p:cNvPr>
          <p:cNvSpPr txBox="1">
            <a:spLocks/>
          </p:cNvSpPr>
          <p:nvPr/>
        </p:nvSpPr>
        <p:spPr>
          <a:xfrm>
            <a:off x="839788" y="2057400"/>
            <a:ext cx="3932100" cy="381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indent="0">
              <a:buFont typeface="Arial"/>
              <a:buNone/>
            </a:pPr>
            <a:r>
              <a:rPr lang="en-US" sz="2400" dirty="0"/>
              <a:t>Clayton, NC</a:t>
            </a:r>
          </a:p>
          <a:p>
            <a:pPr marL="0" indent="0">
              <a:buFont typeface="Arial"/>
              <a:buNone/>
            </a:pPr>
            <a:r>
              <a:rPr lang="en-US" sz="2400" dirty="0"/>
              <a:t>Oxnard CA</a:t>
            </a:r>
          </a:p>
          <a:p>
            <a:pPr marL="0" indent="0">
              <a:buFont typeface="Arial"/>
              <a:buNone/>
            </a:pPr>
            <a:r>
              <a:rPr lang="en-US" sz="2400" dirty="0"/>
              <a:t>Virginia</a:t>
            </a:r>
          </a:p>
          <a:p>
            <a:pPr marL="0" indent="0">
              <a:buFont typeface="Arial"/>
              <a:buNone/>
            </a:pPr>
            <a:r>
              <a:rPr lang="en-US" sz="2400" dirty="0"/>
              <a:t>Geneva, NY</a:t>
            </a:r>
          </a:p>
          <a:p>
            <a:pPr marL="0" indent="0">
              <a:buFont typeface="Arial"/>
              <a:buNone/>
            </a:pPr>
            <a:r>
              <a:rPr lang="en-US" sz="2400" dirty="0"/>
              <a:t>Florida spring 2025</a:t>
            </a:r>
          </a:p>
          <a:p>
            <a:pPr marL="0" indent="0">
              <a:buFont typeface="Arial"/>
              <a:buNone/>
            </a:pPr>
            <a:endParaRPr lang="en-US" sz="2400" dirty="0"/>
          </a:p>
          <a:p>
            <a:pPr marL="0" indent="0">
              <a:buFont typeface="Arial"/>
              <a:buNone/>
            </a:pPr>
            <a:r>
              <a:rPr lang="en-US" sz="2400" dirty="0">
                <a:solidFill>
                  <a:srgbClr val="FF0000"/>
                </a:solidFill>
              </a:rPr>
              <a:t>National virtual field day</a:t>
            </a:r>
          </a:p>
          <a:p>
            <a:pPr marL="0" indent="0">
              <a:buFont typeface="Arial"/>
              <a:buNone/>
            </a:pPr>
            <a:r>
              <a:rPr lang="en-US" sz="2400" dirty="0"/>
              <a:t> </a:t>
            </a:r>
          </a:p>
          <a:p>
            <a:pPr marL="0" indent="0">
              <a:buFont typeface="Arial"/>
              <a:buNone/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176540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9EAD3"/>
        </a:solidFill>
        <a:effectLst/>
      </p:bgPr>
    </p:bg>
    <p:spTree>
      <p:nvGrpSpPr>
        <p:cNvPr id="1" name="Shape 198">
          <a:extLst>
            <a:ext uri="{FF2B5EF4-FFF2-40B4-BE49-F238E27FC236}">
              <a16:creationId xmlns:a16="http://schemas.microsoft.com/office/drawing/2014/main" id="{92FB5AE0-EDD4-37F4-FD5C-0F2967D9E70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2df5015dce5_0_14">
            <a:extLst>
              <a:ext uri="{FF2B5EF4-FFF2-40B4-BE49-F238E27FC236}">
                <a16:creationId xmlns:a16="http://schemas.microsoft.com/office/drawing/2014/main" id="{260FD73A-52B0-F7BC-A0C7-05F15DC30077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853600" y="184937"/>
            <a:ext cx="10268400" cy="15234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sp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SzPts val="1800"/>
              <a:buNone/>
            </a:pPr>
            <a:r>
              <a:rPr lang="en-US" sz="4400" dirty="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en-US" sz="4400" dirty="0">
                <a:solidFill>
                  <a:srgbClr val="FF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6.2 Development of an international conference on CE</a:t>
            </a:r>
            <a:endParaRPr lang="en-US" sz="4400" dirty="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203" name="Google Shape;203;g2df5015dce5_0_14">
            <a:extLst>
              <a:ext uri="{FF2B5EF4-FFF2-40B4-BE49-F238E27FC236}">
                <a16:creationId xmlns:a16="http://schemas.microsoft.com/office/drawing/2014/main" id="{08FAE1B0-497D-00FD-C5AD-54E574BCF238}"/>
              </a:ext>
            </a:extLst>
          </p:cNvPr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tabLst/>
              <a:defRPr/>
            </a:pPr>
            <a:fld id="{00000000-1234-1234-1234-123412341234}" type="slidenum">
              <a:rPr kumimoji="0" lang="en-US" sz="1200" b="0" i="0" u="none" strike="noStrike" kern="0" cap="none" spc="0" normalizeH="0" baseline="0" noProof="0">
                <a:ln>
                  <a:noFill/>
                </a:ln>
                <a:solidFill>
                  <a:srgbClr val="888888"/>
                </a:solidFill>
                <a:effectLst/>
                <a:uLnTx/>
                <a:uFillTx/>
                <a:latin typeface="Calibri"/>
                <a:cs typeface="Calibri"/>
                <a:sym typeface="Calibri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200"/>
                <a:buFont typeface="Arial"/>
                <a:buNone/>
                <a:tabLst/>
                <a:defRPr/>
              </a:pPr>
              <a:t>9</a:t>
            </a:fld>
            <a:endParaRPr kumimoji="0" sz="1200" b="0" i="0" u="none" strike="noStrike" kern="0" cap="none" spc="0" normalizeH="0" baseline="0" noProof="0">
              <a:ln>
                <a:noFill/>
              </a:ln>
              <a:solidFill>
                <a:srgbClr val="888888"/>
              </a:solidFill>
              <a:effectLst/>
              <a:uLnTx/>
              <a:uFillTx/>
              <a:latin typeface="Calibri"/>
              <a:cs typeface="Calibri"/>
              <a:sym typeface="Calibri"/>
            </a:endParaRPr>
          </a:p>
        </p:txBody>
      </p:sp>
      <p:pic>
        <p:nvPicPr>
          <p:cNvPr id="205" name="Google Shape;205;g2df5015dce5_0_14" descr="A strawberry and flower on a plant&#10;&#10;Description automatically generated">
            <a:extLst>
              <a:ext uri="{FF2B5EF4-FFF2-40B4-BE49-F238E27FC236}">
                <a16:creationId xmlns:a16="http://schemas.microsoft.com/office/drawing/2014/main" id="{C41CB448-BB7D-09A5-A2E6-E561C0AAF8C6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559775" y="199887"/>
            <a:ext cx="1632226" cy="16322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Google Shape;232;g314426afafa_1_0">
            <a:extLst>
              <a:ext uri="{FF2B5EF4-FFF2-40B4-BE49-F238E27FC236}">
                <a16:creationId xmlns:a16="http://schemas.microsoft.com/office/drawing/2014/main" id="{7C6DE33B-79F9-9B80-DFE3-226EC18DB54D}"/>
              </a:ext>
            </a:extLst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843225"/>
            <a:ext cx="11070799" cy="4360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6818918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</TotalTime>
  <Words>359</Words>
  <Application>Microsoft Office PowerPoint</Application>
  <PresentationFormat>Widescreen</PresentationFormat>
  <Paragraphs>73</Paragraphs>
  <Slides>10</Slides>
  <Notes>10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4" baseType="lpstr">
      <vt:lpstr>Arial</vt:lpstr>
      <vt:lpstr>Calibri</vt:lpstr>
      <vt:lpstr>Times New Roman</vt:lpstr>
      <vt:lpstr>Thème Office</vt:lpstr>
      <vt:lpstr>PowerPoint Presentation</vt:lpstr>
      <vt:lpstr>PowerPoint Presentation</vt:lpstr>
      <vt:lpstr>Objective 6:  Development of extension and outreach services and products for industry and public stakeholders. </vt:lpstr>
      <vt:lpstr>Summer Internship 2024</vt:lpstr>
      <vt:lpstr>PowerPoint Presentation</vt:lpstr>
      <vt:lpstr> YouTube Link</vt:lpstr>
      <vt:lpstr>6.1.c Strawberry propagation guidelines and recommendations</vt:lpstr>
      <vt:lpstr>6.1.e Regional and national field day. </vt:lpstr>
      <vt:lpstr> 6.2 Development of an international conference on CE</vt:lpstr>
      <vt:lpstr> Question?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Brian Eugene Jackson</dc:creator>
  <cp:lastModifiedBy>Peter Nitzsche</cp:lastModifiedBy>
  <cp:revision>5</cp:revision>
  <dcterms:created xsi:type="dcterms:W3CDTF">2023-02-27T14:46:23Z</dcterms:created>
  <dcterms:modified xsi:type="dcterms:W3CDTF">2024-11-15T16:06:56Z</dcterms:modified>
</cp:coreProperties>
</file>