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93" r:id="rId3"/>
    <p:sldMasterId id="2147483708" r:id="rId4"/>
  </p:sldMasterIdLst>
  <p:notesMasterIdLst>
    <p:notesMasterId r:id="rId15"/>
  </p:notesMasterIdLst>
  <p:sldIdLst>
    <p:sldId id="256" r:id="rId5"/>
    <p:sldId id="260" r:id="rId6"/>
    <p:sldId id="259" r:id="rId7"/>
    <p:sldId id="910" r:id="rId8"/>
    <p:sldId id="911" r:id="rId9"/>
    <p:sldId id="912" r:id="rId10"/>
    <p:sldId id="356" r:id="rId11"/>
    <p:sldId id="966" r:id="rId12"/>
    <p:sldId id="965" r:id="rId13"/>
    <p:sldId id="905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C597D-2F56-45F4-B5D9-D8F0D1B80906}" v="6" dt="2024-11-05T16:08:04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73219"/>
  </p:normalViewPr>
  <p:slideViewPr>
    <p:cSldViewPr snapToGrid="0">
      <p:cViewPr varScale="1">
        <p:scale>
          <a:sx n="87" d="100"/>
          <a:sy n="8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bota, Chieri" userId="56160bc7-0a83-4fd5-a914-d177fd4de895" providerId="ADAL" clId="{7E9C597D-2F56-45F4-B5D9-D8F0D1B80906}"/>
    <pc:docChg chg="undo custSel addSld delSld modSld delMainMaster">
      <pc:chgData name="Kubota, Chieri" userId="56160bc7-0a83-4fd5-a914-d177fd4de895" providerId="ADAL" clId="{7E9C597D-2F56-45F4-B5D9-D8F0D1B80906}" dt="2024-11-11T18:45:00.174" v="829" actId="113"/>
      <pc:docMkLst>
        <pc:docMk/>
      </pc:docMkLst>
      <pc:sldChg chg="modSp mod">
        <pc:chgData name="Kubota, Chieri" userId="56160bc7-0a83-4fd5-a914-d177fd4de895" providerId="ADAL" clId="{7E9C597D-2F56-45F4-B5D9-D8F0D1B80906}" dt="2024-11-05T14:50:01.511" v="743" actId="113"/>
        <pc:sldMkLst>
          <pc:docMk/>
          <pc:sldMk cId="3573608507" sldId="256"/>
        </pc:sldMkLst>
        <pc:spChg chg="mod">
          <ac:chgData name="Kubota, Chieri" userId="56160bc7-0a83-4fd5-a914-d177fd4de895" providerId="ADAL" clId="{7E9C597D-2F56-45F4-B5D9-D8F0D1B80906}" dt="2024-11-05T14:50:01.511" v="743" actId="113"/>
          <ac:spMkLst>
            <pc:docMk/>
            <pc:sldMk cId="3573608507" sldId="256"/>
            <ac:spMk id="2" creationId="{7B18C0F1-94BA-7F16-4E82-40AE4F35240A}"/>
          </ac:spMkLst>
        </pc:spChg>
      </pc:sldChg>
      <pc:sldChg chg="modSp mod">
        <pc:chgData name="Kubota, Chieri" userId="56160bc7-0a83-4fd5-a914-d177fd4de895" providerId="ADAL" clId="{7E9C597D-2F56-45F4-B5D9-D8F0D1B80906}" dt="2024-11-05T16:01:30.018" v="781" actId="20577"/>
        <pc:sldMkLst>
          <pc:docMk/>
          <pc:sldMk cId="1210681371" sldId="261"/>
        </pc:sldMkLst>
        <pc:spChg chg="mod">
          <ac:chgData name="Kubota, Chieri" userId="56160bc7-0a83-4fd5-a914-d177fd4de895" providerId="ADAL" clId="{7E9C597D-2F56-45F4-B5D9-D8F0D1B80906}" dt="2024-11-05T16:01:30.018" v="781" actId="20577"/>
          <ac:spMkLst>
            <pc:docMk/>
            <pc:sldMk cId="1210681371" sldId="261"/>
            <ac:spMk id="3" creationId="{99021040-82B3-4CE9-1C65-02B15491A08B}"/>
          </ac:spMkLst>
        </pc:spChg>
      </pc:sldChg>
      <pc:sldChg chg="del">
        <pc:chgData name="Kubota, Chieri" userId="56160bc7-0a83-4fd5-a914-d177fd4de895" providerId="ADAL" clId="{7E9C597D-2F56-45F4-B5D9-D8F0D1B80906}" dt="2024-11-05T14:49:07.598" v="695" actId="47"/>
        <pc:sldMkLst>
          <pc:docMk/>
          <pc:sldMk cId="2150764240" sldId="291"/>
        </pc:sldMkLst>
      </pc:sldChg>
      <pc:sldChg chg="del">
        <pc:chgData name="Kubota, Chieri" userId="56160bc7-0a83-4fd5-a914-d177fd4de895" providerId="ADAL" clId="{7E9C597D-2F56-45F4-B5D9-D8F0D1B80906}" dt="2024-11-05T14:49:08.439" v="696" actId="47"/>
        <pc:sldMkLst>
          <pc:docMk/>
          <pc:sldMk cId="3188133937" sldId="292"/>
        </pc:sldMkLst>
      </pc:sldChg>
      <pc:sldChg chg="del">
        <pc:chgData name="Kubota, Chieri" userId="56160bc7-0a83-4fd5-a914-d177fd4de895" providerId="ADAL" clId="{7E9C597D-2F56-45F4-B5D9-D8F0D1B80906}" dt="2024-11-05T14:47:51.243" v="680" actId="47"/>
        <pc:sldMkLst>
          <pc:docMk/>
          <pc:sldMk cId="3527992988" sldId="596"/>
        </pc:sldMkLst>
      </pc:sldChg>
      <pc:sldChg chg="del">
        <pc:chgData name="Kubota, Chieri" userId="56160bc7-0a83-4fd5-a914-d177fd4de895" providerId="ADAL" clId="{7E9C597D-2F56-45F4-B5D9-D8F0D1B80906}" dt="2024-11-05T14:48:27.805" v="682" actId="47"/>
        <pc:sldMkLst>
          <pc:docMk/>
          <pc:sldMk cId="2094906055" sldId="597"/>
        </pc:sldMkLst>
      </pc:sldChg>
      <pc:sldChg chg="del">
        <pc:chgData name="Kubota, Chieri" userId="56160bc7-0a83-4fd5-a914-d177fd4de895" providerId="ADAL" clId="{7E9C597D-2F56-45F4-B5D9-D8F0D1B80906}" dt="2024-11-05T14:49:00.599" v="693" actId="47"/>
        <pc:sldMkLst>
          <pc:docMk/>
          <pc:sldMk cId="2607161482" sldId="598"/>
        </pc:sldMkLst>
      </pc:sldChg>
      <pc:sldChg chg="del">
        <pc:chgData name="Kubota, Chieri" userId="56160bc7-0a83-4fd5-a914-d177fd4de895" providerId="ADAL" clId="{7E9C597D-2F56-45F4-B5D9-D8F0D1B80906}" dt="2024-11-05T14:49:14.262" v="698" actId="47"/>
        <pc:sldMkLst>
          <pc:docMk/>
          <pc:sldMk cId="3716250130" sldId="893"/>
        </pc:sldMkLst>
      </pc:sldChg>
      <pc:sldChg chg="del">
        <pc:chgData name="Kubota, Chieri" userId="56160bc7-0a83-4fd5-a914-d177fd4de895" providerId="ADAL" clId="{7E9C597D-2F56-45F4-B5D9-D8F0D1B80906}" dt="2024-11-05T14:49:15.085" v="699" actId="47"/>
        <pc:sldMkLst>
          <pc:docMk/>
          <pc:sldMk cId="3663006889" sldId="901"/>
        </pc:sldMkLst>
      </pc:sldChg>
      <pc:sldChg chg="del">
        <pc:chgData name="Kubota, Chieri" userId="56160bc7-0a83-4fd5-a914-d177fd4de895" providerId="ADAL" clId="{7E9C597D-2F56-45F4-B5D9-D8F0D1B80906}" dt="2024-11-05T14:49:16.783" v="700" actId="47"/>
        <pc:sldMkLst>
          <pc:docMk/>
          <pc:sldMk cId="2103249738" sldId="902"/>
        </pc:sldMkLst>
      </pc:sldChg>
      <pc:sldChg chg="del">
        <pc:chgData name="Kubota, Chieri" userId="56160bc7-0a83-4fd5-a914-d177fd4de895" providerId="ADAL" clId="{7E9C597D-2F56-45F4-B5D9-D8F0D1B80906}" dt="2024-11-05T14:49:06.861" v="694" actId="47"/>
        <pc:sldMkLst>
          <pc:docMk/>
          <pc:sldMk cId="0" sldId="906"/>
        </pc:sldMkLst>
      </pc:sldChg>
      <pc:sldChg chg="addSp delSp modSp new mod">
        <pc:chgData name="Kubota, Chieri" userId="56160bc7-0a83-4fd5-a914-d177fd4de895" providerId="ADAL" clId="{7E9C597D-2F56-45F4-B5D9-D8F0D1B80906}" dt="2024-11-05T16:08:19.092" v="807" actId="14100"/>
        <pc:sldMkLst>
          <pc:docMk/>
          <pc:sldMk cId="3456707170" sldId="907"/>
        </pc:sldMkLst>
        <pc:picChg chg="add mod">
          <ac:chgData name="Kubota, Chieri" userId="56160bc7-0a83-4fd5-a914-d177fd4de895" providerId="ADAL" clId="{7E9C597D-2F56-45F4-B5D9-D8F0D1B80906}" dt="2024-11-05T16:03:32.005" v="789" actId="14100"/>
          <ac:picMkLst>
            <pc:docMk/>
            <pc:sldMk cId="3456707170" sldId="907"/>
            <ac:picMk id="4" creationId="{3DF4FEA2-6D59-875A-8BB0-1874D4B3956E}"/>
          </ac:picMkLst>
        </pc:picChg>
        <pc:picChg chg="add del mod">
          <ac:chgData name="Kubota, Chieri" userId="56160bc7-0a83-4fd5-a914-d177fd4de895" providerId="ADAL" clId="{7E9C597D-2F56-45F4-B5D9-D8F0D1B80906}" dt="2024-11-05T16:04:28.722" v="799" actId="478"/>
          <ac:picMkLst>
            <pc:docMk/>
            <pc:sldMk cId="3456707170" sldId="907"/>
            <ac:picMk id="5" creationId="{7D7EEB3E-967F-F5E2-FA2C-7E5B5D448919}"/>
          </ac:picMkLst>
        </pc:picChg>
        <pc:picChg chg="add mod">
          <ac:chgData name="Kubota, Chieri" userId="56160bc7-0a83-4fd5-a914-d177fd4de895" providerId="ADAL" clId="{7E9C597D-2F56-45F4-B5D9-D8F0D1B80906}" dt="2024-11-05T16:07:08.898" v="803" actId="14100"/>
          <ac:picMkLst>
            <pc:docMk/>
            <pc:sldMk cId="3456707170" sldId="907"/>
            <ac:picMk id="6" creationId="{32A44773-4B98-544C-7BC6-175F25732164}"/>
          </ac:picMkLst>
        </pc:picChg>
        <pc:picChg chg="add mod modCrop">
          <ac:chgData name="Kubota, Chieri" userId="56160bc7-0a83-4fd5-a914-d177fd4de895" providerId="ADAL" clId="{7E9C597D-2F56-45F4-B5D9-D8F0D1B80906}" dt="2024-11-05T16:08:19.092" v="807" actId="14100"/>
          <ac:picMkLst>
            <pc:docMk/>
            <pc:sldMk cId="3456707170" sldId="907"/>
            <ac:picMk id="7" creationId="{3219D359-B278-3CA7-0E83-80C89369985A}"/>
          </ac:picMkLst>
        </pc:picChg>
      </pc:sldChg>
      <pc:sldChg chg="new">
        <pc:chgData name="Kubota, Chieri" userId="56160bc7-0a83-4fd5-a914-d177fd4de895" providerId="ADAL" clId="{7E9C597D-2F56-45F4-B5D9-D8F0D1B80906}" dt="2024-11-05T14:49:11.328" v="697" actId="680"/>
        <pc:sldMkLst>
          <pc:docMk/>
          <pc:sldMk cId="1420594419" sldId="908"/>
        </pc:sldMkLst>
      </pc:sldChg>
      <pc:sldChg chg="new">
        <pc:chgData name="Kubota, Chieri" userId="56160bc7-0a83-4fd5-a914-d177fd4de895" providerId="ADAL" clId="{7E9C597D-2F56-45F4-B5D9-D8F0D1B80906}" dt="2024-11-05T14:52:21.208" v="746" actId="680"/>
        <pc:sldMkLst>
          <pc:docMk/>
          <pc:sldMk cId="1825231516" sldId="909"/>
        </pc:sldMkLst>
      </pc:sldChg>
      <pc:sldChg chg="new del">
        <pc:chgData name="Kubota, Chieri" userId="56160bc7-0a83-4fd5-a914-d177fd4de895" providerId="ADAL" clId="{7E9C597D-2F56-45F4-B5D9-D8F0D1B80906}" dt="2024-11-05T14:52:16.557" v="745" actId="680"/>
        <pc:sldMkLst>
          <pc:docMk/>
          <pc:sldMk cId="3980227205" sldId="909"/>
        </pc:sldMkLst>
      </pc:sldChg>
      <pc:sldChg chg="modSp mod">
        <pc:chgData name="Kubota, Chieri" userId="56160bc7-0a83-4fd5-a914-d177fd4de895" providerId="ADAL" clId="{7E9C597D-2F56-45F4-B5D9-D8F0D1B80906}" dt="2024-11-11T18:42:44.757" v="821" actId="20577"/>
        <pc:sldMkLst>
          <pc:docMk/>
          <pc:sldMk cId="498307794" sldId="910"/>
        </pc:sldMkLst>
        <pc:spChg chg="mod">
          <ac:chgData name="Kubota, Chieri" userId="56160bc7-0a83-4fd5-a914-d177fd4de895" providerId="ADAL" clId="{7E9C597D-2F56-45F4-B5D9-D8F0D1B80906}" dt="2024-11-11T18:42:44.757" v="821" actId="20577"/>
          <ac:spMkLst>
            <pc:docMk/>
            <pc:sldMk cId="498307794" sldId="910"/>
            <ac:spMk id="3" creationId="{99021040-82B3-4CE9-1C65-02B15491A08B}"/>
          </ac:spMkLst>
        </pc:spChg>
      </pc:sldChg>
      <pc:sldChg chg="modSp mod">
        <pc:chgData name="Kubota, Chieri" userId="56160bc7-0a83-4fd5-a914-d177fd4de895" providerId="ADAL" clId="{7E9C597D-2F56-45F4-B5D9-D8F0D1B80906}" dt="2024-11-11T18:45:00.174" v="829" actId="113"/>
        <pc:sldMkLst>
          <pc:docMk/>
          <pc:sldMk cId="2559789801" sldId="911"/>
        </pc:sldMkLst>
        <pc:spChg chg="mod">
          <ac:chgData name="Kubota, Chieri" userId="56160bc7-0a83-4fd5-a914-d177fd4de895" providerId="ADAL" clId="{7E9C597D-2F56-45F4-B5D9-D8F0D1B80906}" dt="2024-11-11T18:44:02.214" v="825" actId="122"/>
          <ac:spMkLst>
            <pc:docMk/>
            <pc:sldMk cId="2559789801" sldId="911"/>
            <ac:spMk id="14" creationId="{0BF2D690-1125-F247-58FD-17F47F2DBDDD}"/>
          </ac:spMkLst>
        </pc:spChg>
        <pc:spChg chg="mod">
          <ac:chgData name="Kubota, Chieri" userId="56160bc7-0a83-4fd5-a914-d177fd4de895" providerId="ADAL" clId="{7E9C597D-2F56-45F4-B5D9-D8F0D1B80906}" dt="2024-11-11T18:44:11.638" v="826" actId="122"/>
          <ac:spMkLst>
            <pc:docMk/>
            <pc:sldMk cId="2559789801" sldId="911"/>
            <ac:spMk id="15" creationId="{C696EC24-F801-47EE-C91E-AC8EA0F092F4}"/>
          </ac:spMkLst>
        </pc:spChg>
        <pc:spChg chg="mod">
          <ac:chgData name="Kubota, Chieri" userId="56160bc7-0a83-4fd5-a914-d177fd4de895" providerId="ADAL" clId="{7E9C597D-2F56-45F4-B5D9-D8F0D1B80906}" dt="2024-11-11T18:44:56.456" v="828" actId="113"/>
          <ac:spMkLst>
            <pc:docMk/>
            <pc:sldMk cId="2559789801" sldId="911"/>
            <ac:spMk id="16" creationId="{4F9D1B54-C873-D5C2-AAF5-D73BCE6DF0B2}"/>
          </ac:spMkLst>
        </pc:spChg>
        <pc:spChg chg="mod">
          <ac:chgData name="Kubota, Chieri" userId="56160bc7-0a83-4fd5-a914-d177fd4de895" providerId="ADAL" clId="{7E9C597D-2F56-45F4-B5D9-D8F0D1B80906}" dt="2024-11-11T18:45:00.174" v="829" actId="113"/>
          <ac:spMkLst>
            <pc:docMk/>
            <pc:sldMk cId="2559789801" sldId="911"/>
            <ac:spMk id="17" creationId="{3CA71513-6946-3B56-AF86-96E0EF2CB31E}"/>
          </ac:spMkLst>
        </pc:spChg>
        <pc:spChg chg="mod">
          <ac:chgData name="Kubota, Chieri" userId="56160bc7-0a83-4fd5-a914-d177fd4de895" providerId="ADAL" clId="{7E9C597D-2F56-45F4-B5D9-D8F0D1B80906}" dt="2024-11-11T18:44:30.346" v="827" actId="113"/>
          <ac:spMkLst>
            <pc:docMk/>
            <pc:sldMk cId="2559789801" sldId="911"/>
            <ac:spMk id="18" creationId="{F3047B63-34D3-8AC0-F48B-569EB23F90DF}"/>
          </ac:spMkLst>
        </pc:spChg>
      </pc:sldChg>
      <pc:sldMasterChg chg="del delSldLayout">
        <pc:chgData name="Kubota, Chieri" userId="56160bc7-0a83-4fd5-a914-d177fd4de895" providerId="ADAL" clId="{7E9C597D-2F56-45F4-B5D9-D8F0D1B80906}" dt="2024-11-05T14:49:08.439" v="696" actId="47"/>
        <pc:sldMasterMkLst>
          <pc:docMk/>
          <pc:sldMasterMk cId="1892013967" sldId="2147483676"/>
        </pc:sldMasterMkLst>
        <pc:sldLayoutChg chg="del">
          <pc:chgData name="Kubota, Chieri" userId="56160bc7-0a83-4fd5-a914-d177fd4de895" providerId="ADAL" clId="{7E9C597D-2F56-45F4-B5D9-D8F0D1B80906}" dt="2024-11-05T14:49:06.861" v="694" actId="47"/>
          <pc:sldLayoutMkLst>
            <pc:docMk/>
            <pc:sldMasterMk cId="1892013967" sldId="2147483676"/>
            <pc:sldLayoutMk cId="1605895731" sldId="2147483677"/>
          </pc:sldLayoutMkLst>
        </pc:sldLayoutChg>
        <pc:sldLayoutChg chg="del">
          <pc:chgData name="Kubota, Chieri" userId="56160bc7-0a83-4fd5-a914-d177fd4de895" providerId="ADAL" clId="{7E9C597D-2F56-45F4-B5D9-D8F0D1B80906}" dt="2024-11-05T14:49:08.439" v="696" actId="47"/>
          <pc:sldLayoutMkLst>
            <pc:docMk/>
            <pc:sldMasterMk cId="1892013967" sldId="2147483676"/>
            <pc:sldLayoutMk cId="244455205" sldId="2147483678"/>
          </pc:sldLayoutMkLst>
        </pc:sldLayoutChg>
        <pc:sldLayoutChg chg="del">
          <pc:chgData name="Kubota, Chieri" userId="56160bc7-0a83-4fd5-a914-d177fd4de895" providerId="ADAL" clId="{7E9C597D-2F56-45F4-B5D9-D8F0D1B80906}" dt="2024-11-05T14:49:08.439" v="696" actId="47"/>
          <pc:sldLayoutMkLst>
            <pc:docMk/>
            <pc:sldMasterMk cId="1892013967" sldId="2147483676"/>
            <pc:sldLayoutMk cId="2397614226" sldId="2147483679"/>
          </pc:sldLayoutMkLst>
        </pc:sldLayoutChg>
        <pc:sldLayoutChg chg="del">
          <pc:chgData name="Kubota, Chieri" userId="56160bc7-0a83-4fd5-a914-d177fd4de895" providerId="ADAL" clId="{7E9C597D-2F56-45F4-B5D9-D8F0D1B80906}" dt="2024-11-05T14:49:08.439" v="696" actId="47"/>
          <pc:sldLayoutMkLst>
            <pc:docMk/>
            <pc:sldMasterMk cId="1892013967" sldId="2147483676"/>
            <pc:sldLayoutMk cId="3305886829" sldId="2147483680"/>
          </pc:sldLayoutMkLst>
        </pc:sldLayoutChg>
      </pc:sldMasterChg>
      <pc:sldMasterChg chg="delSldLayout">
        <pc:chgData name="Kubota, Chieri" userId="56160bc7-0a83-4fd5-a914-d177fd4de895" providerId="ADAL" clId="{7E9C597D-2F56-45F4-B5D9-D8F0D1B80906}" dt="2024-11-05T14:49:16.783" v="700" actId="47"/>
        <pc:sldMasterMkLst>
          <pc:docMk/>
          <pc:sldMasterMk cId="876801851" sldId="2147483681"/>
        </pc:sldMasterMkLst>
        <pc:sldLayoutChg chg="del">
          <pc:chgData name="Kubota, Chieri" userId="56160bc7-0a83-4fd5-a914-d177fd4de895" providerId="ADAL" clId="{7E9C597D-2F56-45F4-B5D9-D8F0D1B80906}" dt="2024-11-05T14:49:16.783" v="700" actId="47"/>
          <pc:sldLayoutMkLst>
            <pc:docMk/>
            <pc:sldMasterMk cId="876801851" sldId="2147483681"/>
            <pc:sldLayoutMk cId="3818580996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755DED-8723-6840-A3A1-ECE179B19C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1FE4A00-7E45-B640-935C-324E81BBE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1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79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Flower mapping results including the results from last</a:t>
            </a:r>
            <a:r>
              <a:rPr lang="en-US" baseline="0" dirty="0"/>
              <a:t> year using ‘Soraya’ for easy comparison.</a:t>
            </a:r>
          </a:p>
          <a:p>
            <a:r>
              <a:rPr lang="en-US" baseline="0" dirty="0"/>
              <a:t>Note that the long day cultivars were different in their response suggesting that we can’t assume that long day cultivars respond similarly as suggested by </a:t>
            </a:r>
            <a:r>
              <a:rPr lang="en-US" baseline="0" dirty="0" err="1"/>
              <a:t>Sonsteby</a:t>
            </a:r>
            <a:r>
              <a:rPr lang="en-US" baseline="0" dirty="0"/>
              <a:t> and </a:t>
            </a:r>
            <a:r>
              <a:rPr lang="en-US" baseline="0" dirty="0" err="1"/>
              <a:t>Heide</a:t>
            </a:r>
            <a:r>
              <a:rPr lang="en-US" baseline="0" dirty="0"/>
              <a:t> in their work.</a:t>
            </a:r>
          </a:p>
          <a:p>
            <a:r>
              <a:rPr lang="en-US" baseline="0" dirty="0"/>
              <a:t>‘Sweet Charlie’ seems to be much more sensitive to treatment than ‘Chandler’.</a:t>
            </a:r>
          </a:p>
          <a:p>
            <a:r>
              <a:rPr lang="en-US" baseline="0" dirty="0"/>
              <a:t>However, this is only one method of evaluation.  I also have plants being forced in a long day greenhouse and have a field planting to be evaluated in the spring for inflorescence number, crown number, yield,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0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Below is an overview of the main findings to emphasize: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1.            The use of light during CS seems to be unnecessary. 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2.            Petiole length increased under darkness at warmer temperatures (&gt;3 °C)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3.            Quality of transplants decreased at low temperatures regardless of crown diameter.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4.            Transplants exposed to cold storage had lower root dry mass compared to those that were not stored.</a:t>
            </a:r>
          </a:p>
          <a:p>
            <a:pPr marL="0" marR="0" algn="l"/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5.            Transplants stored at low temperatures, especially those at or below -1.5 °C, experienced reduced quality and affected subsequent growth. Therefore, storage decisions should prioritize cost-effectiveness to ensure optimal outcomes.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E4A00-7E45-B640-935C-324E81BBEF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64C10160-B401-4E2E-9C41-5D9746FEB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62200" y="549275"/>
            <a:ext cx="48768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EA989456-3E9A-4667-8494-A4DBFBFC7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374151"/>
              </a:solidFill>
              <a:latin typeface="Söhne"/>
            </a:endParaRPr>
          </a:p>
        </p:txBody>
      </p:sp>
      <p:sp>
        <p:nvSpPr>
          <p:cNvPr id="41987" name="Header Placeholder 3">
            <a:extLst>
              <a:ext uri="{FF2B5EF4-FFF2-40B4-BE49-F238E27FC236}">
                <a16:creationId xmlns:a16="http://schemas.microsoft.com/office/drawing/2014/main" id="{8FB72401-7A8C-42E0-9273-1C41E7DC23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5200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marL="0" marR="0" lvl="0" indent="0" algn="l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Copyright 2021 University of Florida.</a:t>
            </a: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49214CE4-01E0-404D-8493-6A355D6249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661" tIns="48331" rIns="96661" bIns="48331" numCol="1" anchorCtr="0" compatLnSpc="1">
            <a:prstTxWarp prst="textNoShape">
              <a:avLst/>
            </a:prstTxWarp>
          </a:bodyPr>
          <a:lstStyle>
            <a:lvl1pPr defTabSz="965200">
              <a:defRPr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471C121-B4B5-4F77-9DA8-113464C6E83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5F2B9-2CED-166F-02F8-31CCD9500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6774C-D949-6358-E74F-5938CD6D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22EB-B5C3-8BBD-1AAD-6816316D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408C-91A1-AF1B-4D69-687F3438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2354-79EF-BC55-7B1D-715203B3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5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6EBB-C73D-9DFC-6389-8A8EC1CF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75079-B85B-B38B-9DD3-64DB2A488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C99A-9271-01DD-2396-500F429E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57517-34B7-E633-EC36-AC0013C3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F90E-3054-A113-FFE3-C097B9B4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BD90B-1E4D-9E25-F446-B0C596BA3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F1F08-2390-197C-F924-EDAFDA1B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48C3-4F7D-263A-8565-90165B12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4F6AD-DCF9-9946-E4BA-9AE68217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D3074-48EE-0ECA-D9F1-81411E62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8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ne 1">
            <a:extLst>
              <a:ext uri="{FF2B5EF4-FFF2-40B4-BE49-F238E27FC236}">
                <a16:creationId xmlns:a16="http://schemas.microsoft.com/office/drawing/2014/main" id="{2024BB39-6718-4C49-AADC-DCE25310DEAF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ne 2">
            <a:extLst>
              <a:ext uri="{FF2B5EF4-FFF2-40B4-BE49-F238E27FC236}">
                <a16:creationId xmlns:a16="http://schemas.microsoft.com/office/drawing/2014/main" id="{774C580A-840B-D04A-9C9F-8BEB154E11CD}"/>
              </a:ext>
            </a:extLst>
          </p:cNvPr>
          <p:cNvCxnSpPr>
            <a:cxnSpLocks/>
          </p:cNvCxnSpPr>
          <p:nvPr/>
        </p:nvCxnSpPr>
        <p:spPr>
          <a:xfrm>
            <a:off x="10871200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 3">
            <a:extLst>
              <a:ext uri="{FF2B5EF4-FFF2-40B4-BE49-F238E27FC236}">
                <a16:creationId xmlns:a16="http://schemas.microsoft.com/office/drawing/2014/main" id="{45F43EE4-84F9-A347-ABF0-9FE3CE22861F}"/>
              </a:ext>
            </a:extLst>
          </p:cNvPr>
          <p:cNvCxnSpPr>
            <a:cxnSpLocks/>
          </p:cNvCxnSpPr>
          <p:nvPr/>
        </p:nvCxnSpPr>
        <p:spPr>
          <a:xfrm>
            <a:off x="11869933" y="1609361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88156" y="1626244"/>
            <a:ext cx="9383037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0" i="1" cap="none" spc="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488155" y="3429001"/>
            <a:ext cx="9383031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tx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10C25-56DC-8142-853C-007A1E9C8E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8154" y="4031615"/>
            <a:ext cx="9383017" cy="338328"/>
          </a:xfrm>
        </p:spPr>
        <p:txBody>
          <a:bodyPr lIns="0" tIns="0" rIns="0" bIns="0"/>
          <a:lstStyle>
            <a:lvl1pPr marL="4763" indent="0">
              <a:buNone/>
              <a:tabLst/>
              <a:defRPr sz="3200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4C41F22-9002-BF4A-9978-33C9664C0B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8167" y="4485240"/>
            <a:ext cx="9383007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84073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Bar">
            <a:extLst>
              <a:ext uri="{FF2B5EF4-FFF2-40B4-BE49-F238E27FC236}">
                <a16:creationId xmlns:a16="http://schemas.microsoft.com/office/drawing/2014/main" id="{B1922CE4-EA1C-4E4A-82AE-85CF9FED6160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923430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904165" y="988393"/>
            <a:ext cx="9234311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0" i="0">
                <a:solidFill>
                  <a:schemeClr val="bg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201" y="1962542"/>
            <a:ext cx="9250728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</p:txBody>
      </p:sp>
      <p:cxnSp>
        <p:nvCxnSpPr>
          <p:cNvPr id="7" name="Line 1">
            <a:extLst>
              <a:ext uri="{FF2B5EF4-FFF2-40B4-BE49-F238E27FC236}">
                <a16:creationId xmlns:a16="http://schemas.microsoft.com/office/drawing/2014/main" id="{9376245B-A158-4343-924A-84634FC9D3E0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ne 2">
            <a:extLst>
              <a:ext uri="{FF2B5EF4-FFF2-40B4-BE49-F238E27FC236}">
                <a16:creationId xmlns:a16="http://schemas.microsoft.com/office/drawing/2014/main" id="{330AA77C-DAD5-A741-B4B4-20138A839845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 3">
            <a:extLst>
              <a:ext uri="{FF2B5EF4-FFF2-40B4-BE49-F238E27FC236}">
                <a16:creationId xmlns:a16="http://schemas.microsoft.com/office/drawing/2014/main" id="{535F094A-0145-EE43-AAEF-628AE03581BF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7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64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24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Bar">
            <a:extLst>
              <a:ext uri="{FF2B5EF4-FFF2-40B4-BE49-F238E27FC236}">
                <a16:creationId xmlns:a16="http://schemas.microsoft.com/office/drawing/2014/main" id="{B1922CE4-EA1C-4E4A-82AE-85CF9FED6160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923430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cxnSp>
        <p:nvCxnSpPr>
          <p:cNvPr id="7" name="Line 1">
            <a:extLst>
              <a:ext uri="{FF2B5EF4-FFF2-40B4-BE49-F238E27FC236}">
                <a16:creationId xmlns:a16="http://schemas.microsoft.com/office/drawing/2014/main" id="{9376245B-A158-4343-924A-84634FC9D3E0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 3">
            <a:extLst>
              <a:ext uri="{FF2B5EF4-FFF2-40B4-BE49-F238E27FC236}">
                <a16:creationId xmlns:a16="http://schemas.microsoft.com/office/drawing/2014/main" id="{535F094A-0145-EE43-AAEF-628AE03581BF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8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64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24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(text + 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ne 1">
            <a:extLst>
              <a:ext uri="{FF2B5EF4-FFF2-40B4-BE49-F238E27FC236}">
                <a16:creationId xmlns:a16="http://schemas.microsoft.com/office/drawing/2014/main" id="{F14D0CE5-5CA6-8F4C-A91B-4AF2FB65BD2E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164" y="1908235"/>
            <a:ext cx="5191839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  <a:br>
              <a:rPr lang="en-US"/>
            </a:br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cxnSp>
        <p:nvCxnSpPr>
          <p:cNvPr id="14" name="Line 2">
            <a:extLst>
              <a:ext uri="{FF2B5EF4-FFF2-40B4-BE49-F238E27FC236}">
                <a16:creationId xmlns:a16="http://schemas.microsoft.com/office/drawing/2014/main" id="{49BEBBF6-8908-D545-9BF5-4E2BD6842D14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ne 3">
            <a:extLst>
              <a:ext uri="{FF2B5EF4-FFF2-40B4-BE49-F238E27FC236}">
                <a16:creationId xmlns:a16="http://schemas.microsoft.com/office/drawing/2014/main" id="{58A35516-8823-A94F-8D17-E7DE5189629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ack Bar">
            <a:extLst>
              <a:ext uri="{FF2B5EF4-FFF2-40B4-BE49-F238E27FC236}">
                <a16:creationId xmlns:a16="http://schemas.microsoft.com/office/drawing/2014/main" id="{D3D631D8-9786-C340-8005-B84540BA4259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0ED0C92-C846-4BB6-BFA8-C5E4121D1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10660115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202315DF-3821-47A5-9088-7980DD00E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164" y="979240"/>
            <a:ext cx="5191837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0" i="0">
                <a:solidFill>
                  <a:schemeClr val="bg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451DE4A5-C710-4333-BB15-E4BD7FAF65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9202" y="1908235"/>
            <a:ext cx="5191839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  <a:br>
              <a:rPr lang="en-US"/>
            </a:br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text + 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ne 1">
            <a:extLst>
              <a:ext uri="{FF2B5EF4-FFF2-40B4-BE49-F238E27FC236}">
                <a16:creationId xmlns:a16="http://schemas.microsoft.com/office/drawing/2014/main" id="{F14D0CE5-5CA6-8F4C-A91B-4AF2FB65BD2E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4164" y="1917390"/>
            <a:ext cx="5191839" cy="3411537"/>
          </a:xfrm>
        </p:spPr>
        <p:txBody>
          <a:bodyPr lIns="0" tIns="0" rIns="0" bIns="0">
            <a:normAutofit/>
          </a:bodyPr>
          <a:lstStyle>
            <a:lvl1pPr marL="274306" marR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400" b="0" i="0" normalizeH="0" baseline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lvl="0"/>
            <a:r>
              <a:rPr lang="en-US"/>
              <a:t>Bulleted copy. Keep it short with bite-size chunks of information.</a:t>
            </a:r>
          </a:p>
          <a:p>
            <a:pPr lvl="0"/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  <a:br>
              <a:rPr lang="en-US"/>
            </a:br>
            <a:endParaRPr lang="en-US"/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/>
              <a:t>Bulleted copy. Keep it short with bite-size chunks of information.</a:t>
            </a:r>
          </a:p>
          <a:p>
            <a:pPr marL="274306" marR="0" lvl="0" indent="-274306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54237" y="1920878"/>
            <a:ext cx="5210043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766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Insert picture or chart here</a:t>
            </a:r>
          </a:p>
        </p:txBody>
      </p:sp>
      <p:cxnSp>
        <p:nvCxnSpPr>
          <p:cNvPr id="14" name="Line 2">
            <a:extLst>
              <a:ext uri="{FF2B5EF4-FFF2-40B4-BE49-F238E27FC236}">
                <a16:creationId xmlns:a16="http://schemas.microsoft.com/office/drawing/2014/main" id="{49BEBBF6-8908-D545-9BF5-4E2BD6842D14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ne 3">
            <a:extLst>
              <a:ext uri="{FF2B5EF4-FFF2-40B4-BE49-F238E27FC236}">
                <a16:creationId xmlns:a16="http://schemas.microsoft.com/office/drawing/2014/main" id="{58A35516-8823-A94F-8D17-E7DE5189629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ack Bar">
            <a:extLst>
              <a:ext uri="{FF2B5EF4-FFF2-40B4-BE49-F238E27FC236}">
                <a16:creationId xmlns:a16="http://schemas.microsoft.com/office/drawing/2014/main" id="{D3D631D8-9786-C340-8005-B84540BA4259}"/>
              </a:ext>
            </a:extLst>
          </p:cNvPr>
          <p:cNvSpPr/>
          <p:nvPr/>
        </p:nvSpPr>
        <p:spPr>
          <a:xfrm>
            <a:off x="585467" y="5790"/>
            <a:ext cx="10978812" cy="908137"/>
          </a:xfrm>
          <a:prstGeom prst="rect">
            <a:avLst/>
          </a:prstGeom>
          <a:solidFill>
            <a:srgbClr val="CFB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60ED0C92-C846-4BB6-BFA8-C5E4121D1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904164" y="85900"/>
            <a:ext cx="923430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5333" b="0" i="1" cap="none" spc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202315DF-3821-47A5-9088-7980DD00E9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165" y="988393"/>
            <a:ext cx="9234311" cy="492443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3200" b="0" i="0">
                <a:solidFill>
                  <a:schemeClr val="bg2"/>
                </a:solidFill>
                <a:latin typeface="Franklin Gothic Demi Cond" panose="020B060302010202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2873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803" y="1603263"/>
            <a:ext cx="11029628" cy="423346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7430993" y="341206"/>
            <a:ext cx="3838891" cy="498599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Brief photo caption. Place in top left or right corner. Make text black or white for legibility.</a:t>
            </a:r>
          </a:p>
        </p:txBody>
      </p:sp>
      <p:cxnSp>
        <p:nvCxnSpPr>
          <p:cNvPr id="24" name="Line 2">
            <a:extLst>
              <a:ext uri="{FF2B5EF4-FFF2-40B4-BE49-F238E27FC236}">
                <a16:creationId xmlns:a16="http://schemas.microsoft.com/office/drawing/2014/main" id="{461AAE78-C01B-DD4E-A8D1-EE36B5982A91}"/>
              </a:ext>
            </a:extLst>
          </p:cNvPr>
          <p:cNvCxnSpPr>
            <a:cxnSpLocks/>
          </p:cNvCxnSpPr>
          <p:nvPr/>
        </p:nvCxnSpPr>
        <p:spPr>
          <a:xfrm>
            <a:off x="1203520" y="287141"/>
            <a:ext cx="0" cy="13101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ne 1">
            <a:extLst>
              <a:ext uri="{FF2B5EF4-FFF2-40B4-BE49-F238E27FC236}">
                <a16:creationId xmlns:a16="http://schemas.microsoft.com/office/drawing/2014/main" id="{21BC6E96-DF2B-8440-A274-01B147FA7741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ne 2">
            <a:extLst>
              <a:ext uri="{FF2B5EF4-FFF2-40B4-BE49-F238E27FC236}">
                <a16:creationId xmlns:a16="http://schemas.microsoft.com/office/drawing/2014/main" id="{C819320E-21DC-7441-8E98-0A2A8E985445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ne 3">
            <a:extLst>
              <a:ext uri="{FF2B5EF4-FFF2-40B4-BE49-F238E27FC236}">
                <a16:creationId xmlns:a16="http://schemas.microsoft.com/office/drawing/2014/main" id="{C5EEDD78-263A-434C-80D7-166880875E0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3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(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Line 1">
            <a:extLst>
              <a:ext uri="{FF2B5EF4-FFF2-40B4-BE49-F238E27FC236}">
                <a16:creationId xmlns:a16="http://schemas.microsoft.com/office/drawing/2014/main" id="{21BC6E96-DF2B-8440-A274-01B147FA7741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ne 3">
            <a:extLst>
              <a:ext uri="{FF2B5EF4-FFF2-40B4-BE49-F238E27FC236}">
                <a16:creationId xmlns:a16="http://schemas.microsoft.com/office/drawing/2014/main" id="{C5EEDD78-263A-434C-80D7-166880875E0E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51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(Fact/Highligh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893545" y="1466568"/>
            <a:ext cx="6419331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2415568" y="2744421"/>
            <a:ext cx="7360867" cy="795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8270" y="2811030"/>
            <a:ext cx="6895463" cy="574516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733" b="1" i="0" spc="300">
                <a:solidFill>
                  <a:srgbClr val="FFFFFF"/>
                </a:solidFill>
                <a:latin typeface="Impact" panose="020B0806030902050204" pitchFamily="34" charset="0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75269" y="3540352"/>
            <a:ext cx="6678467" cy="1122744"/>
          </a:xfrm>
        </p:spPr>
        <p:txBody>
          <a:bodyPr lIns="0" tIns="0" rIns="0" bIns="0">
            <a:noAutofit/>
          </a:bodyPr>
          <a:lstStyle>
            <a:lvl1pPr marL="0" marR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/>
              <a:t>Fact or highlight. Keep it short with bite-size chunks of information.</a:t>
            </a:r>
          </a:p>
        </p:txBody>
      </p:sp>
      <p:cxnSp>
        <p:nvCxnSpPr>
          <p:cNvPr id="12" name="Line 1">
            <a:extLst>
              <a:ext uri="{FF2B5EF4-FFF2-40B4-BE49-F238E27FC236}">
                <a16:creationId xmlns:a16="http://schemas.microsoft.com/office/drawing/2014/main" id="{056A44C2-1712-D049-B79F-1F5B54B3CBD3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 2">
            <a:extLst>
              <a:ext uri="{FF2B5EF4-FFF2-40B4-BE49-F238E27FC236}">
                <a16:creationId xmlns:a16="http://schemas.microsoft.com/office/drawing/2014/main" id="{82698863-7ACA-284D-A7A3-E1738435C2E2}"/>
              </a:ext>
            </a:extLst>
          </p:cNvPr>
          <p:cNvCxnSpPr>
            <a:cxnSpLocks/>
          </p:cNvCxnSpPr>
          <p:nvPr/>
        </p:nvCxnSpPr>
        <p:spPr>
          <a:xfrm>
            <a:off x="10871200" y="5725128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 3">
            <a:extLst>
              <a:ext uri="{FF2B5EF4-FFF2-40B4-BE49-F238E27FC236}">
                <a16:creationId xmlns:a16="http://schemas.microsoft.com/office/drawing/2014/main" id="{8937E991-6536-C047-837C-8128A3201F24}"/>
              </a:ext>
            </a:extLst>
          </p:cNvPr>
          <p:cNvCxnSpPr>
            <a:cxnSpLocks/>
          </p:cNvCxnSpPr>
          <p:nvPr/>
        </p:nvCxnSpPr>
        <p:spPr>
          <a:xfrm>
            <a:off x="11894076" y="1597307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1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orient="horz" pos="756">
          <p15:clr>
            <a:srgbClr val="FBAE40"/>
          </p15:clr>
        </p15:guide>
        <p15:guide id="8" orient="horz" pos="11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135-B598-30BC-1A09-BE7E64B9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841A-649D-D421-3714-DDD9D4709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DD75-1B0D-6A78-5585-C1F3623D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EB1D-8ED3-FC0B-C308-F972C73C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A3DE-EA82-E32F-C52A-6EFC5585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46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473209" y="1557667"/>
            <a:ext cx="7313515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0" i="1" cap="none" spc="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F0D9BF2-CC1D-2849-845E-6A8A63C4A4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208" y="2966523"/>
            <a:ext cx="9397985" cy="338328"/>
          </a:xfrm>
        </p:spPr>
        <p:txBody>
          <a:bodyPr lIns="0" tIns="0" rIns="0" bIns="0"/>
          <a:lstStyle>
            <a:lvl1pPr marL="4763" indent="0">
              <a:buNone/>
              <a:tabLst/>
              <a:defRPr sz="3200" b="1" i="0">
                <a:solidFill>
                  <a:srgbClr val="CFB99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Name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D4392CA-F360-BB4D-8735-CC02EA6BF7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3200" y="3409443"/>
            <a:ext cx="9397991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0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FB0BAA0-29C0-B345-B95A-FCF294CB7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3202" y="3759229"/>
            <a:ext cx="9397980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0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Your School/Department/Office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C5C1FD7-4419-8745-90CB-49EB95276C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3202" y="4125949"/>
            <a:ext cx="9397967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0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 err="1"/>
              <a:t>email@purdue.edu</a:t>
            </a:r>
            <a:endParaRPr lang="en-US"/>
          </a:p>
        </p:txBody>
      </p:sp>
      <p:cxnSp>
        <p:nvCxnSpPr>
          <p:cNvPr id="20" name="Line 1">
            <a:extLst>
              <a:ext uri="{FF2B5EF4-FFF2-40B4-BE49-F238E27FC236}">
                <a16:creationId xmlns:a16="http://schemas.microsoft.com/office/drawing/2014/main" id="{FC110C3B-A37E-E644-BF54-781CF756F0A1}"/>
              </a:ext>
            </a:extLst>
          </p:cNvPr>
          <p:cNvCxnSpPr>
            <a:cxnSpLocks/>
          </p:cNvCxnSpPr>
          <p:nvPr/>
        </p:nvCxnSpPr>
        <p:spPr>
          <a:xfrm>
            <a:off x="299261" y="1"/>
            <a:ext cx="0" cy="58367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ne 2">
            <a:extLst>
              <a:ext uri="{FF2B5EF4-FFF2-40B4-BE49-F238E27FC236}">
                <a16:creationId xmlns:a16="http://schemas.microsoft.com/office/drawing/2014/main" id="{7D5C1730-EFF8-714F-9F32-988F24FAB0E3}"/>
              </a:ext>
            </a:extLst>
          </p:cNvPr>
          <p:cNvCxnSpPr>
            <a:cxnSpLocks/>
          </p:cNvCxnSpPr>
          <p:nvPr/>
        </p:nvCxnSpPr>
        <p:spPr>
          <a:xfrm>
            <a:off x="10871200" y="5735256"/>
            <a:ext cx="0" cy="112274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ne 3">
            <a:extLst>
              <a:ext uri="{FF2B5EF4-FFF2-40B4-BE49-F238E27FC236}">
                <a16:creationId xmlns:a16="http://schemas.microsoft.com/office/drawing/2014/main" id="{C88C53C0-C031-E74E-841C-46430832C47C}"/>
              </a:ext>
            </a:extLst>
          </p:cNvPr>
          <p:cNvCxnSpPr>
            <a:cxnSpLocks/>
          </p:cNvCxnSpPr>
          <p:nvPr/>
        </p:nvCxnSpPr>
        <p:spPr>
          <a:xfrm>
            <a:off x="11869933" y="1609361"/>
            <a:ext cx="0" cy="526069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20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97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306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A3924-BC9C-4073-A6A5-7139CE6E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1A62-6D9E-49AB-941F-B83042292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F081-6DD4-4E4C-83A0-76EAE6EA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B8FE-4EA8-46D6-A1A3-144EFAA5BF14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36893-ADE1-47F9-83A3-178B4D97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02A3-1824-422D-A11F-A19FC534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50F-5CE2-49CF-85A8-34C826C10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DCA6-9A75-458A-AA31-DD4B5CCC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8C5E-F5D0-43E7-A640-3F2115960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492C-84B5-4FEA-8C09-B55964527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257EF-9C2E-4F41-8FA4-2B032A20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4B8FE-4EA8-46D6-A1A3-144EFAA5BF14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15A68-D7C2-4649-B10E-AE1F6C78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05C30-D005-4890-BFCC-85269996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250F-5CE2-49CF-85A8-34C826C10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1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1"/>
            <a:ext cx="12191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7266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1196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51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4765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469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539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8AF628A-A867-4937-BBE5-207DB6F9C51A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12/18/24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>
                <a:solidFill>
                  <a:prstClr val="black">
                    <a:tint val="95000"/>
                  </a:prstClr>
                </a:solidFill>
              </a:rPr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A9B540C-44DA-4F69-89C9-7C84606640D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2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F9AA-B0F8-CA7E-5FCE-8F7880BA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823A1-8552-F0EE-FED2-214F49AB9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0CCB2-9990-4818-CC12-FDEF9112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8B530-FB69-C720-A97D-AB8BAEFD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0132-F277-BBE3-F546-1E9C18B3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8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9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194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2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13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EA051B39-B140-43FE-96DB-472A2B59CE7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12/18/24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>
                <a:solidFill>
                  <a:prstClr val="black">
                    <a:tint val="95000"/>
                  </a:prstClr>
                </a:solidFill>
              </a:rPr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A9B540C-44DA-4F69-89C9-7C84606640D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0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585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0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1461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rgbClr val="5501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2468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rgbClr val="7F9A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0" name="Google Shape;4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477267"/>
            <a:ext cx="5393600" cy="2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643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None/>
              <a:defRPr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2356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28B33-3523-2883-3882-1B4A1AC06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704F-6D74-9A48-A203-6EACF9F54796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3383E-7DEC-CC9E-46C0-EA877C71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BD456-B268-AE1D-EA6C-4A942AA9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09CA-EF1B-D742-814C-CB88AE891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7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6D8A4-50DA-71FA-58A4-F781917B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AA2A-E06F-F94B-8CC6-AA47BF98A141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D513-89B5-0A9A-8E53-69DDD765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7AA9D-451B-0655-6BC0-A8B60FFC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BAB8-F842-2A47-BD53-175AEF93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2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A0D8-888C-8A96-A1FA-7A7AADB7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37F6-B992-0344-B3EC-ED23734B5BAE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036F-BA64-3CB7-CC5F-523EFF17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B202-065F-B148-B1D4-F86E4C2B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4A21-4D42-3740-8AF9-CD53253E6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15D9-8F03-8EBF-AC4F-7D8CA0CB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D54FA-A740-44EC-9930-62419F4CE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022D4-DB19-BB8E-AF35-AA738493E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572E2-A171-6029-083E-1106FC66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E33ED-D9BA-0E89-CACB-DF818989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02213-7819-8583-337C-85D76A85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88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673CDC-77A6-6642-FCA1-FCD3571D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A3E8-A393-1B41-8BF9-40425B4D7419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1421B-D4CE-D718-906B-38CD3766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8D6FA9-A3AD-294B-DC4E-E8D1F3F8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F8B0-5149-874E-908A-0EC490B7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4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ADECB4-A326-5A62-7F89-1B25C342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8C4F-18BB-EA4F-A676-10511E7DB21A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72C5C9-9D14-EBA2-F755-673C9605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FFFB7D-1B7A-24AB-95BE-FACE1133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D4FE-3739-B34A-A973-FE02971AB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32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087C50-5822-2CD7-819E-655D8A99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7EAC-D682-DA4B-B692-5FC302C64DC4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AB8127-C461-4493-C2E6-F266AF96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8F181B-0E27-1A6E-8D55-C8AFDC111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AD7E-D363-A948-94CC-5E7DB8769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B794E9-A538-1860-0019-279A53FF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D447-B6E6-3146-95AE-6F16B4F22B03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CD26230-9BCE-FCF0-6269-261C6E3E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8E8BD5-4066-C85E-9BE5-B16EC7B9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2659-8608-2640-9EE1-B40320A83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8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D487DD-B19D-996C-4982-76280E20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DB6F-9ECF-FE4B-8DC5-E5508F1C566B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DBD424-1757-7408-0FFB-537B9613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E89A01-430F-68F7-5E14-3ACDE64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C7A6-833B-2145-99C8-627603082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76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2BFD2C-7762-971F-0383-F6874FE7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D035-EFC8-0440-8A09-40AE579CAD50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A5EA2-D65A-FAF6-1355-6992AE40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8BCA9C-EDA7-6D66-3F6A-626BDD09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68D8-882F-964D-B365-B11FF969A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2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EAFB5-D3EB-954E-6335-4A241FFE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EAAE-C6BA-BE4A-ADA5-B11D457ED1A5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27D2-94E8-9A94-8304-B8D5BBF4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489B-10EB-7D25-55A9-7A99B2DE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3CE2-C6F3-5B40-AC3B-F1C66C022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40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59DF6-2047-8847-3452-F3A99955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CAE4-BB8E-4340-AF05-D966AAEC9D2F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22A7A-88B3-4A87-2AB8-8FF8164A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C4211-BF29-26F7-F7FB-F186AEF0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D50F-37CD-7743-A30B-5E60E0D01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81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ne 1">
            <a:extLst>
              <a:ext uri="{FF2B5EF4-FFF2-40B4-BE49-F238E27FC236}">
                <a16:creationId xmlns:a16="http://schemas.microsoft.com/office/drawing/2014/main" id="{10D4931B-E363-C439-249C-99B9EC245345}"/>
              </a:ext>
            </a:extLst>
          </p:cNvPr>
          <p:cNvCxnSpPr>
            <a:cxnSpLocks/>
          </p:cNvCxnSpPr>
          <p:nvPr/>
        </p:nvCxnSpPr>
        <p:spPr>
          <a:xfrm>
            <a:off x="300039" y="1"/>
            <a:ext cx="0" cy="58372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ne 2">
            <a:extLst>
              <a:ext uri="{FF2B5EF4-FFF2-40B4-BE49-F238E27FC236}">
                <a16:creationId xmlns:a16="http://schemas.microsoft.com/office/drawing/2014/main" id="{FD3B9F01-3344-2678-60C8-569F97DBE455}"/>
              </a:ext>
            </a:extLst>
          </p:cNvPr>
          <p:cNvCxnSpPr>
            <a:cxnSpLocks/>
          </p:cNvCxnSpPr>
          <p:nvPr/>
        </p:nvCxnSpPr>
        <p:spPr>
          <a:xfrm>
            <a:off x="10871200" y="5735637"/>
            <a:ext cx="0" cy="112236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ne 3">
            <a:extLst>
              <a:ext uri="{FF2B5EF4-FFF2-40B4-BE49-F238E27FC236}">
                <a16:creationId xmlns:a16="http://schemas.microsoft.com/office/drawing/2014/main" id="{36526965-F9BC-0DEF-F981-86BD7B3D222C}"/>
              </a:ext>
            </a:extLst>
          </p:cNvPr>
          <p:cNvCxnSpPr>
            <a:cxnSpLocks/>
          </p:cNvCxnSpPr>
          <p:nvPr/>
        </p:nvCxnSpPr>
        <p:spPr>
          <a:xfrm>
            <a:off x="11869739" y="1609726"/>
            <a:ext cx="0" cy="52609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"/>
          <p:cNvSpPr>
            <a:spLocks noGrp="1"/>
          </p:cNvSpPr>
          <p:nvPr>
            <p:ph type="ctrTitle"/>
          </p:nvPr>
        </p:nvSpPr>
        <p:spPr bwMode="blackWhite">
          <a:xfrm>
            <a:off x="1488156" y="1626244"/>
            <a:ext cx="9383037" cy="1477328"/>
          </a:xfrm>
          <a:prstGeom prst="rect">
            <a:avLst/>
          </a:prstGeom>
          <a:noFill/>
          <a:ln w="38100">
            <a:noFill/>
          </a:ln>
        </p:spPr>
        <p:txBody>
          <a:bodyPr lIns="0" tIns="0" rIns="0" bIns="0" anchor="t">
            <a:spAutoFit/>
          </a:bodyPr>
          <a:lstStyle>
            <a:lvl1pPr algn="l">
              <a:lnSpc>
                <a:spcPct val="80000"/>
              </a:lnSpc>
              <a:defRPr sz="6000" b="0" i="1" cap="none" spc="0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488156" y="3429002"/>
            <a:ext cx="9383031" cy="4431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3200" b="1" i="0">
                <a:solidFill>
                  <a:schemeClr val="tx2"/>
                </a:solidFill>
                <a:latin typeface="Franklin Gothic Demi Cond" panose="020B0603020102020204" pitchFamily="34" charset="0"/>
              </a:defRPr>
            </a:lvl1pPr>
            <a:lvl2pPr marL="457167" indent="0" algn="ctr">
              <a:buNone/>
              <a:defRPr sz="19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88156" y="4031615"/>
            <a:ext cx="9383017" cy="338328"/>
          </a:xfrm>
        </p:spPr>
        <p:txBody>
          <a:bodyPr lIns="0" tIns="0" rIns="0" bIns="0"/>
          <a:lstStyle>
            <a:lvl1pPr marL="4763" indent="0">
              <a:buNone/>
              <a:tabLst/>
              <a:defRPr sz="3200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488168" y="4485240"/>
            <a:ext cx="9383007" cy="338328"/>
          </a:xfrm>
        </p:spPr>
        <p:txBody>
          <a:bodyPr lIns="0" tIns="0" rIns="0" bIns="0">
            <a:normAutofit/>
          </a:bodyPr>
          <a:lstStyle>
            <a:lvl1pPr marL="4763" indent="0">
              <a:buNone/>
              <a:tabLst/>
              <a:defRPr sz="1867" b="1" i="0">
                <a:solidFill>
                  <a:schemeClr val="tx1"/>
                </a:solidFill>
                <a:latin typeface="Franklin Gothic Demi Cond" panose="020B06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91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- Copy">
    <p:bg>
      <p:bgPr>
        <a:solidFill>
          <a:srgbClr val="B19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ack Bar">
            <a:extLst>
              <a:ext uri="{FF2B5EF4-FFF2-40B4-BE49-F238E27FC236}">
                <a16:creationId xmlns:a16="http://schemas.microsoft.com/office/drawing/2014/main" id="{FE814119-E8FC-5DA8-357F-16CAFD09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0"/>
            <a:ext cx="11515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 bwMode="blackWhite">
          <a:xfrm>
            <a:off x="1043556" y="200976"/>
            <a:ext cx="9234309" cy="512448"/>
          </a:xfrm>
          <a:prstGeom prst="rect">
            <a:avLst/>
          </a:prstGeom>
          <a:noFill/>
          <a:ln w="38100">
            <a:noFill/>
          </a:ln>
        </p:spPr>
        <p:txBody>
          <a:bodyPr lIns="0" tIns="0" rIns="0" bIns="0" anchor="t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head"/>
          <p:cNvSpPr>
            <a:spLocks noGrp="1"/>
          </p:cNvSpPr>
          <p:nvPr>
            <p:ph type="subTitle" idx="1"/>
          </p:nvPr>
        </p:nvSpPr>
        <p:spPr>
          <a:xfrm>
            <a:off x="1043556" y="912903"/>
            <a:ext cx="7321993" cy="304699"/>
          </a:xfrm>
          <a:noFill/>
        </p:spPr>
        <p:txBody>
          <a:bodyPr lIns="0" tIns="0" rIns="0" bIns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178" indent="0" algn="ctr">
              <a:buNone/>
              <a:defRPr sz="19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51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39A3-2CDD-EA57-C7F1-F1DB5B23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0066-9F16-47B4-332E-91866510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A80BC-1D2A-DE36-1D7A-935126E3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5D7FF-FDB3-B754-982D-381DA0C3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B769A-F03D-41F1-45E9-3A268F535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BB40A-1F62-CBDE-C98B-C70FF404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C6263-05FE-75E9-1DBB-B3CDDE07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A991-0E33-777C-ED50-CADA644D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31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(Pictur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ne 1">
            <a:extLst>
              <a:ext uri="{FF2B5EF4-FFF2-40B4-BE49-F238E27FC236}">
                <a16:creationId xmlns:a16="http://schemas.microsoft.com/office/drawing/2014/main" id="{661FE35B-E280-4B08-DD53-4442913AE3F0}"/>
              </a:ext>
            </a:extLst>
          </p:cNvPr>
          <p:cNvCxnSpPr>
            <a:cxnSpLocks/>
          </p:cNvCxnSpPr>
          <p:nvPr/>
        </p:nvCxnSpPr>
        <p:spPr>
          <a:xfrm>
            <a:off x="300038" y="0"/>
            <a:ext cx="0" cy="58372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Line 3">
            <a:extLst>
              <a:ext uri="{FF2B5EF4-FFF2-40B4-BE49-F238E27FC236}">
                <a16:creationId xmlns:a16="http://schemas.microsoft.com/office/drawing/2014/main" id="{AE819DCE-9E1C-31E6-D87E-321FB0BD73F7}"/>
              </a:ext>
            </a:extLst>
          </p:cNvPr>
          <p:cNvCxnSpPr>
            <a:cxnSpLocks/>
          </p:cNvCxnSpPr>
          <p:nvPr/>
        </p:nvCxnSpPr>
        <p:spPr>
          <a:xfrm>
            <a:off x="11893550" y="1597025"/>
            <a:ext cx="0" cy="52609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2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A954-CDAC-E200-69A8-6A32D956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7C0EA-AF15-0126-AC2B-68C648C4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F5C1A-1AE0-6363-A754-94482339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D4CC7-DABE-E046-CB75-6620FD02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2AA47-DA24-01E9-C79A-D891059F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A10B8-26AA-87BB-A237-F382F597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9194-0E75-D201-9472-FA042C58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C4BD-5318-A9FD-ECDA-1027B8D2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95DB7-F88C-301E-58C1-A4E00C6A4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7D946-852C-F243-175F-CC02212B4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A9E1C-DCDC-A5E5-CBBA-A44483EA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343E-0512-528A-3417-6AE5DFB6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D9D49-8ED2-C912-B8D8-A50EE45E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FD8C-DDFB-77B4-39C7-93E4104B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06962-25C6-8316-AF6D-035243424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B7707-99DB-A38C-0309-0D07640E2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925A5-7749-BBBE-AE2D-50EA52BC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B956A-BE2D-AE3E-1F86-B04D432F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8947E-9B96-F7D4-097C-40784FA5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C6B0C-16FE-1120-85E5-43D198AD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7A3A-8873-EF75-9A67-EE7755FAA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DB0F3-481D-97A3-66F2-6A75AAB63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3A32E-4925-4495-8423-F51E42959199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0021-10FF-8080-CC3E-B64F42B6F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8579-F305-99AE-ABBF-BBE5AD32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7F2D-8B3B-40A7-A50F-EC7DF779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6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6" y="2638047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680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1pPr>
      <a:lvl2pPr marL="45717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2pPr>
      <a:lvl3pPr marL="68576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3pPr>
      <a:lvl4pPr marL="914354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4pPr>
      <a:lvl5pPr marL="1142942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133" kern="1200">
          <a:solidFill>
            <a:schemeClr val="tx1">
              <a:lumMod val="85000"/>
              <a:lumOff val="15000"/>
            </a:schemeClr>
          </a:solidFill>
          <a:latin typeface="Franklin Gothic Medium" panose="020B0603020102020204" pitchFamily="34" charset="0"/>
          <a:ea typeface="+mn-ea"/>
          <a:cs typeface="+mn-cs"/>
        </a:defRPr>
      </a:lvl5pPr>
      <a:lvl6pPr marL="131438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826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268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709" indent="-228589" algn="l" defTabSz="914354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042">
          <p15:clr>
            <a:srgbClr val="F26B43"/>
          </p15:clr>
        </p15:guide>
        <p15:guide id="4" orient="horz" pos="2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2" y="0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3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377"/>
            <a:fld id="{B0C4986D-6BE9-4264-908F-02DB36FD8D6C}" type="datetime1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12/18/24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7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377"/>
            <a:r>
              <a:rPr lang="en-US">
                <a:solidFill>
                  <a:prstClr val="black">
                    <a:tint val="95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377"/>
            <a:fld id="{BA9B540C-44DA-4F69-89C9-7C84606640D3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377"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01" indent="-32003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2" indent="-27431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71" indent="-228594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22" indent="-182875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28" indent="-182875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591" indent="-182875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080" indent="-182875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902063-33D4-91EA-0B4D-B3FE6E05C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B02C152-3E8F-B5E1-E392-B2A9C9CEF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3ECF-1C77-4FB1-B2EE-67F21F3F4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ABDF7-FC35-DC47-BDCF-287BADF5C18E}" type="datetimeFigureOut">
              <a:rPr lang="en-US"/>
              <a:pPr>
                <a:defRPr/>
              </a:pPr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7F299-031C-7457-4D2A-5D2442ABD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DB6D-9D7F-4373-F5D6-FEA4E7FC6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78A1C-EFD0-1F43-8C47-BF8E592AE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itchFamily="34" charset="0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10" Type="http://schemas.openxmlformats.org/officeDocument/2006/relationships/image" Target="../media/image7.jp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plant, vegetable&#10;&#10;Description automatically generated">
            <a:extLst>
              <a:ext uri="{FF2B5EF4-FFF2-40B4-BE49-F238E27FC236}">
                <a16:creationId xmlns:a16="http://schemas.microsoft.com/office/drawing/2014/main" id="{F00E98E8-4645-2AE3-5847-FC234FB2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8C0F1-94BA-7F16-4E82-40AE4F352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414943"/>
            <a:ext cx="4481892" cy="3084454"/>
          </a:xfrm>
        </p:spPr>
        <p:txBody>
          <a:bodyPr anchor="b">
            <a:normAutofit/>
          </a:bodyPr>
          <a:lstStyle/>
          <a:p>
            <a:pPr algn="l"/>
            <a:r>
              <a:rPr lang="en-US" sz="2600" i="1" dirty="0">
                <a:latin typeface="+mn-lt"/>
              </a:rPr>
              <a:t>Objective 2</a:t>
            </a:r>
            <a:br>
              <a:rPr lang="en-US" sz="2600" dirty="0">
                <a:latin typeface="+mn-lt"/>
              </a:rPr>
            </a:br>
            <a:r>
              <a:rPr lang="en-US" sz="2600" b="1" dirty="0">
                <a:latin typeface="+mn-lt"/>
              </a:rPr>
              <a:t>Environmental protocols for </a:t>
            </a:r>
            <a:br>
              <a:rPr lang="en-US" sz="2600" b="1" dirty="0">
                <a:latin typeface="+mn-lt"/>
              </a:rPr>
            </a:br>
            <a:r>
              <a:rPr lang="en-US" sz="2600" b="1" dirty="0">
                <a:latin typeface="+mn-lt"/>
              </a:rPr>
              <a:t>transplant establishment, conditioning (</a:t>
            </a:r>
            <a:r>
              <a:rPr lang="en-US" sz="2600" b="1" dirty="0" err="1">
                <a:latin typeface="+mn-lt"/>
              </a:rPr>
              <a:t>runnering</a:t>
            </a:r>
            <a:r>
              <a:rPr lang="en-US" sz="2600" b="1" dirty="0">
                <a:latin typeface="+mn-lt"/>
              </a:rPr>
              <a:t>/flowering), and long-term storage</a:t>
            </a:r>
            <a:br>
              <a:rPr lang="en-US" sz="2600" b="1" dirty="0">
                <a:latin typeface="+mn-lt"/>
              </a:rPr>
            </a:br>
            <a:br>
              <a:rPr lang="en-US" sz="2600" dirty="0">
                <a:latin typeface="+mn-lt"/>
              </a:rPr>
            </a:br>
            <a:r>
              <a:rPr lang="en-US" sz="2600" b="1" cap="small" dirty="0">
                <a:solidFill>
                  <a:srgbClr val="FF0000"/>
                </a:solidFill>
                <a:latin typeface="+mn-lt"/>
              </a:rPr>
              <a:t>Research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33776-0C25-5C8E-4DA4-4C8ECB1B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Chieri Kubota (Ohio State Univ.)</a:t>
            </a:r>
          </a:p>
          <a:p>
            <a:pPr algn="l"/>
            <a:r>
              <a:rPr lang="en-US" sz="2000" b="1" dirty="0"/>
              <a:t>Edward Durner (Rutgers Univ.)</a:t>
            </a:r>
          </a:p>
          <a:p>
            <a:pPr algn="l"/>
            <a:r>
              <a:rPr lang="en-US" sz="2000" b="1" dirty="0"/>
              <a:t>Celina Gomez (Purdue Univ.)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5505DE-B786-67A1-AF7E-58FFD39AA9C6}"/>
              </a:ext>
            </a:extLst>
          </p:cNvPr>
          <p:cNvGrpSpPr/>
          <p:nvPr/>
        </p:nvGrpSpPr>
        <p:grpSpPr>
          <a:xfrm>
            <a:off x="307687" y="165646"/>
            <a:ext cx="3542708" cy="1076397"/>
            <a:chOff x="307687" y="165646"/>
            <a:chExt cx="3542708" cy="10763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9955861-85BD-C3D1-030E-6C5233A21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596" t="14652" r="15479" b="62784"/>
            <a:stretch/>
          </p:blipFill>
          <p:spPr>
            <a:xfrm>
              <a:off x="307687" y="165646"/>
              <a:ext cx="1128698" cy="10663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1E07801-79F4-19C8-DF29-AFC9DEDF5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960" t="41104" r="15334" b="35551"/>
            <a:stretch/>
          </p:blipFill>
          <p:spPr>
            <a:xfrm>
              <a:off x="1503270" y="175666"/>
              <a:ext cx="1125413" cy="10563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C29BE1-FDAA-EEBF-2C79-07F61C289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92" t="21667" r="85604" b="62930"/>
            <a:stretch/>
          </p:blipFill>
          <p:spPr>
            <a:xfrm>
              <a:off x="2714307" y="175666"/>
              <a:ext cx="1136088" cy="10663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36603E-36E5-284A-0512-5CA33CD6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6601" y="5029190"/>
            <a:ext cx="2390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0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330CC-09EE-3651-0F97-5C7890006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0099" y="2276097"/>
            <a:ext cx="2621589" cy="2811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CF3CBA-C945-7503-2D40-264DB218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066" y="507423"/>
            <a:ext cx="5769818" cy="119614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Thank you!</a:t>
            </a:r>
            <a:br>
              <a:rPr lang="en-US" sz="4000" b="1" dirty="0"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771675-B28A-9D84-C1AF-990E7780E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61" y="2265711"/>
            <a:ext cx="2821540" cy="2821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23A7D1-92A1-254E-E245-8ABFA0B10019}"/>
              </a:ext>
            </a:extLst>
          </p:cNvPr>
          <p:cNvSpPr txBox="1"/>
          <p:nvPr/>
        </p:nvSpPr>
        <p:spPr>
          <a:xfrm>
            <a:off x="2243720" y="5177565"/>
            <a:ext cx="2157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Chieri Kubota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Ohio State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86AC4-AC5A-4992-8B1E-8FA0A6A1120D}"/>
              </a:ext>
            </a:extLst>
          </p:cNvPr>
          <p:cNvSpPr txBox="1"/>
          <p:nvPr/>
        </p:nvSpPr>
        <p:spPr>
          <a:xfrm>
            <a:off x="4999417" y="5177565"/>
            <a:ext cx="2072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Edward Durner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Rutgers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F5E4F-F70D-FA44-D34F-06E2C4D8CFF9}"/>
              </a:ext>
            </a:extLst>
          </p:cNvPr>
          <p:cNvSpPr txBox="1"/>
          <p:nvPr/>
        </p:nvSpPr>
        <p:spPr>
          <a:xfrm>
            <a:off x="7580541" y="5177565"/>
            <a:ext cx="189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Celina Gomez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Purdue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7728F-FB4F-346D-85B4-1C125806C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8667" y="4051005"/>
            <a:ext cx="1943692" cy="1838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46575-3743-3B13-138C-9DBA8EE62EB8}"/>
              </a:ext>
            </a:extLst>
          </p:cNvPr>
          <p:cNvSpPr txBox="1"/>
          <p:nvPr/>
        </p:nvSpPr>
        <p:spPr>
          <a:xfrm>
            <a:off x="9541563" y="5889632"/>
            <a:ext cx="2392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Lian M. Duron Alvarado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B0A97E-C2AA-99FA-5944-1143DDCA2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64" y="4051005"/>
            <a:ext cx="1828900" cy="18386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8CB837-E2DE-A473-DD68-4429B756BECE}"/>
              </a:ext>
            </a:extLst>
          </p:cNvPr>
          <p:cNvSpPr txBox="1"/>
          <p:nvPr/>
        </p:nvSpPr>
        <p:spPr>
          <a:xfrm>
            <a:off x="404422" y="5889632"/>
            <a:ext cx="147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Pooja Tripathi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E0DEC9-3FBA-9F24-01F7-D219DD7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5125" y="104005"/>
            <a:ext cx="23907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CC6805-0F1B-508D-55AC-4EBB2F97D4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014" y="1724671"/>
            <a:ext cx="1779965" cy="416269"/>
          </a:xfrm>
          <a:prstGeom prst="rect">
            <a:avLst/>
          </a:prstGeom>
        </p:spPr>
      </p:pic>
      <p:pic>
        <p:nvPicPr>
          <p:cNvPr id="18" name="Picture 8" descr="File:The Ohio State University Logo.jpg - Wikimedia Commons">
            <a:extLst>
              <a:ext uri="{FF2B5EF4-FFF2-40B4-BE49-F238E27FC236}">
                <a16:creationId xmlns:a16="http://schemas.microsoft.com/office/drawing/2014/main" id="{1FE869E7-C692-97B4-9B59-8B04ACB3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88" y="1684357"/>
            <a:ext cx="1514558" cy="9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802A99-52A9-E4FA-1865-97BBE0C0E73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361" y="1716544"/>
            <a:ext cx="1514559" cy="471808"/>
          </a:xfrm>
          <a:prstGeom prst="rect">
            <a:avLst/>
          </a:prstGeom>
        </p:spPr>
      </p:pic>
      <p:pic>
        <p:nvPicPr>
          <p:cNvPr id="21" name="Picture 20" descr="A person with brown hair&#10;&#10;Description automatically generated">
            <a:extLst>
              <a:ext uri="{FF2B5EF4-FFF2-40B4-BE49-F238E27FC236}">
                <a16:creationId xmlns:a16="http://schemas.microsoft.com/office/drawing/2014/main" id="{5B222142-D2A9-E8A4-F716-762818C2F8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328" y="2265712"/>
            <a:ext cx="2656778" cy="28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3CBA-C945-7503-2D40-264DB218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+mn-lt"/>
              </a:rPr>
              <a:t>Obj. 2 </a:t>
            </a:r>
            <a:r>
              <a:rPr lang="en-US" sz="4000" b="1" dirty="0">
                <a:latin typeface="+mn-lt"/>
              </a:rPr>
              <a:t>Environmental protocols for transplant establishment, conditioning (</a:t>
            </a:r>
            <a:r>
              <a:rPr lang="en-US" sz="4000" b="1" dirty="0" err="1">
                <a:latin typeface="+mn-lt"/>
              </a:rPr>
              <a:t>runnering</a:t>
            </a:r>
            <a:r>
              <a:rPr lang="en-US" sz="4000" b="1" dirty="0">
                <a:latin typeface="+mn-lt"/>
              </a:rPr>
              <a:t>/flowering), and long-term storage </a:t>
            </a:r>
            <a:br>
              <a:rPr lang="en-US" sz="4000" b="1" dirty="0"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Team members: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771675-B28A-9D84-C1AF-990E7780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488" y="2617633"/>
            <a:ext cx="2821540" cy="2821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23A7D1-92A1-254E-E245-8ABFA0B10019}"/>
              </a:ext>
            </a:extLst>
          </p:cNvPr>
          <p:cNvSpPr txBox="1"/>
          <p:nvPr/>
        </p:nvSpPr>
        <p:spPr>
          <a:xfrm>
            <a:off x="1750822" y="5523598"/>
            <a:ext cx="25594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Chieri Kubota</a:t>
            </a:r>
          </a:p>
          <a:p>
            <a:pPr algn="ctr"/>
            <a:r>
              <a:rPr lang="en-US" dirty="0"/>
              <a:t>The Ohio State University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486AC4-AC5A-4992-8B1E-8FA0A6A1120D}"/>
              </a:ext>
            </a:extLst>
          </p:cNvPr>
          <p:cNvSpPr txBox="1"/>
          <p:nvPr/>
        </p:nvSpPr>
        <p:spPr>
          <a:xfrm>
            <a:off x="5169544" y="5549705"/>
            <a:ext cx="2072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Edward Durner</a:t>
            </a:r>
          </a:p>
          <a:p>
            <a:pPr algn="ctr"/>
            <a:r>
              <a:rPr lang="en-US" dirty="0"/>
              <a:t>Rutgers University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F5E4F-F70D-FA44-D34F-06E2C4D8CFF9}"/>
              </a:ext>
            </a:extLst>
          </p:cNvPr>
          <p:cNvSpPr txBox="1"/>
          <p:nvPr/>
        </p:nvSpPr>
        <p:spPr>
          <a:xfrm>
            <a:off x="8320558" y="5549705"/>
            <a:ext cx="18952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Celina Gomez</a:t>
            </a:r>
          </a:p>
          <a:p>
            <a:pPr algn="ctr"/>
            <a:r>
              <a:rPr lang="en-US" dirty="0"/>
              <a:t>Purdue University</a:t>
            </a:r>
          </a:p>
        </p:txBody>
      </p:sp>
      <p:pic>
        <p:nvPicPr>
          <p:cNvPr id="4" name="Picture 3" descr="A person with brown hair&#10;&#10;Description automatically generated">
            <a:extLst>
              <a:ext uri="{FF2B5EF4-FFF2-40B4-BE49-F238E27FC236}">
                <a16:creationId xmlns:a16="http://schemas.microsoft.com/office/drawing/2014/main" id="{A6FF6F9E-7A22-06EE-C673-35880D3AB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136" y="2617632"/>
            <a:ext cx="2656778" cy="2821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53ED5-352E-8162-C9F0-570E54DFF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4735" y="2617632"/>
            <a:ext cx="2656778" cy="28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9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8E55-6223-7934-3569-1F86F67C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8F14D-AFC1-2D84-0792-C3878FDA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3286B-9CAC-6C0C-CF21-F4718852A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92" y="0"/>
            <a:ext cx="8654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2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84EFC-63B4-541D-D60B-B6F384E35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8452" y="145550"/>
            <a:ext cx="1305101" cy="1399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E0557-34DD-AC91-FD03-8BD1DA6D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51312" cy="1271833"/>
          </a:xfrm>
        </p:spPr>
        <p:txBody>
          <a:bodyPr>
            <a:normAutofit fontScale="90000"/>
          </a:bodyPr>
          <a:lstStyle/>
          <a:p>
            <a:r>
              <a:rPr lang="en-US" dirty="0"/>
              <a:t>Obj. 2.1 – Conditioning plants for propagation, update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1040-82B3-4CE9-1C65-02B15491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58383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 focus: </a:t>
            </a:r>
            <a:r>
              <a:rPr lang="en-US" dirty="0"/>
              <a:t>Artificial chilling treatment over propagation transplants for promoting </a:t>
            </a:r>
            <a:r>
              <a:rPr lang="en-US" dirty="0" err="1"/>
              <a:t>runnering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Cultivars used: </a:t>
            </a:r>
            <a:r>
              <a:rPr lang="en-US" dirty="0"/>
              <a:t>LD ‘Albion’ and SD ‘Fronteras’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Finding: </a:t>
            </a:r>
          </a:p>
          <a:p>
            <a:r>
              <a:rPr lang="en-US" dirty="0"/>
              <a:t>Experiments (two years) confirmed that ‘Albion’ respond positively to chilling treatment (1050 </a:t>
            </a:r>
            <a:r>
              <a:rPr lang="en-US" dirty="0" err="1"/>
              <a:t>hrs</a:t>
            </a:r>
            <a:r>
              <a:rPr lang="en-US" dirty="0"/>
              <a:t>) over mother plants prior to transplanting</a:t>
            </a:r>
          </a:p>
          <a:p>
            <a:r>
              <a:rPr lang="en-US" dirty="0"/>
              <a:t>‘Fronteras’ did not respond to chilling (450 </a:t>
            </a:r>
            <a:r>
              <a:rPr lang="en-US" dirty="0" err="1"/>
              <a:t>hrs</a:t>
            </a:r>
            <a:r>
              <a:rPr lang="en-US" dirty="0"/>
              <a:t>) and may require additional pre-conditioning of optimum temperature and daylength </a:t>
            </a:r>
          </a:p>
          <a:p>
            <a:pPr lvl="1"/>
            <a:r>
              <a:rPr lang="en-US" dirty="0"/>
              <a:t>SD pre-conditioning enhanced branch-crown development in ‘Fronteras’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2025 plan: </a:t>
            </a:r>
            <a:r>
              <a:rPr lang="en-US" dirty="0"/>
              <a:t>Developing optimum conditioning protocols for both cultivars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8DFEC-2CCA-C86C-5B9A-A6A2B2A41CFB}"/>
              </a:ext>
            </a:extLst>
          </p:cNvPr>
          <p:cNvSpPr txBox="1"/>
          <p:nvPr/>
        </p:nvSpPr>
        <p:spPr>
          <a:xfrm>
            <a:off x="8795437" y="1175293"/>
            <a:ext cx="176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Chieri Kubota</a:t>
            </a:r>
          </a:p>
          <a:p>
            <a:pPr algn="r"/>
            <a:r>
              <a:rPr lang="en-US" sz="1200" dirty="0"/>
              <a:t>The Ohio State University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FC41A-6A75-2CD4-210F-169590FFB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96" t="14652" r="15479" b="62784"/>
          <a:stretch/>
        </p:blipFill>
        <p:spPr>
          <a:xfrm>
            <a:off x="9679140" y="71665"/>
            <a:ext cx="1128698" cy="1066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30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D8D7-EDCD-B217-2A60-6AE0B4C7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3594" cy="718450"/>
          </a:xfrm>
        </p:spPr>
        <p:txBody>
          <a:bodyPr/>
          <a:lstStyle/>
          <a:p>
            <a:r>
              <a:rPr lang="en-US" dirty="0"/>
              <a:t>Chilling effects in ‘Albion’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2A1AC-F348-46B3-ED95-06B5C74C7E76}"/>
              </a:ext>
            </a:extLst>
          </p:cNvPr>
          <p:cNvSpPr txBox="1"/>
          <p:nvPr/>
        </p:nvSpPr>
        <p:spPr>
          <a:xfrm>
            <a:off x="838200" y="5569544"/>
            <a:ext cx="5397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‘Albion’ daughter plants produced during 12 weeks of propagation as affected by chilling (1,050 h at 0°C) prior to transplanting (means± S.E., n=12)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0D17BC-3837-B67D-39A8-179F2530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8" y="1306312"/>
            <a:ext cx="5574890" cy="4042610"/>
          </a:xfrm>
          <a:prstGeom prst="rect">
            <a:avLst/>
          </a:prstGeom>
        </p:spPr>
      </p:pic>
      <p:pic>
        <p:nvPicPr>
          <p:cNvPr id="12" name="Picture 11" descr="A plant on a black surface&#10;&#10;Description automatically generated">
            <a:extLst>
              <a:ext uri="{FF2B5EF4-FFF2-40B4-BE49-F238E27FC236}">
                <a16:creationId xmlns:a16="http://schemas.microsoft.com/office/drawing/2014/main" id="{CB4BB9D5-AF73-3894-695C-FD8C47ACBE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65296" y="2277812"/>
            <a:ext cx="5049788" cy="2661317"/>
          </a:xfrm>
          <a:prstGeom prst="rect">
            <a:avLst/>
          </a:prstGeom>
        </p:spPr>
      </p:pic>
      <p:pic>
        <p:nvPicPr>
          <p:cNvPr id="13" name="Picture 12" descr="A plant growing on a wall&#10;&#10;Description automatically generated">
            <a:extLst>
              <a:ext uri="{FF2B5EF4-FFF2-40B4-BE49-F238E27FC236}">
                <a16:creationId xmlns:a16="http://schemas.microsoft.com/office/drawing/2014/main" id="{1748E977-9271-DBD8-F7F0-F287A0ADF5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7978" y="1083576"/>
            <a:ext cx="2356261" cy="50627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F2D690-1125-F247-58FD-17F47F2DBDDD}"/>
              </a:ext>
            </a:extLst>
          </p:cNvPr>
          <p:cNvSpPr txBox="1"/>
          <p:nvPr/>
        </p:nvSpPr>
        <p:spPr>
          <a:xfrm>
            <a:off x="9713123" y="6125648"/>
            <a:ext cx="212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Chilled (1050 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96EC24-F801-47EE-C91E-AC8EA0F092F4}"/>
              </a:ext>
            </a:extLst>
          </p:cNvPr>
          <p:cNvSpPr txBox="1"/>
          <p:nvPr/>
        </p:nvSpPr>
        <p:spPr>
          <a:xfrm>
            <a:off x="6814394" y="6125648"/>
            <a:ext cx="235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Control (no chilling)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D1B54-C873-D5C2-AAF5-D73BCE6DF0B2}"/>
              </a:ext>
            </a:extLst>
          </p:cNvPr>
          <p:cNvSpPr txBox="1"/>
          <p:nvPr/>
        </p:nvSpPr>
        <p:spPr>
          <a:xfrm>
            <a:off x="7149456" y="5664752"/>
            <a:ext cx="16814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#DP = 27 ± 2.3b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71513-6946-3B56-AF86-96E0EF2CB31E}"/>
              </a:ext>
            </a:extLst>
          </p:cNvPr>
          <p:cNvSpPr txBox="1"/>
          <p:nvPr/>
        </p:nvSpPr>
        <p:spPr>
          <a:xfrm>
            <a:off x="9950177" y="5664752"/>
            <a:ext cx="16508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#DP = 43 ± 4.4a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047B63-34D3-8AC0-F48B-569EB23F90DF}"/>
              </a:ext>
            </a:extLst>
          </p:cNvPr>
          <p:cNvSpPr txBox="1"/>
          <p:nvPr/>
        </p:nvSpPr>
        <p:spPr>
          <a:xfrm>
            <a:off x="7442152" y="691183"/>
            <a:ext cx="398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Photos at the end of 12-week </a:t>
            </a:r>
            <a:r>
              <a:rPr lang="en-US" b="1" dirty="0" err="1"/>
              <a:t>runnering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978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AC6D-BFC9-CAC1-FD84-CDCA06E1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1989" cy="1252659"/>
          </a:xfrm>
        </p:spPr>
        <p:txBody>
          <a:bodyPr>
            <a:normAutofit fontScale="90000"/>
          </a:bodyPr>
          <a:lstStyle/>
          <a:p>
            <a:r>
              <a:rPr lang="en-US" dirty="0"/>
              <a:t>Obj. 2.2 – Conditioning plants for fruit production,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6382A-91C2-969B-A44B-14B478D0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23" y="1737082"/>
            <a:ext cx="11129554" cy="49117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 focus: </a:t>
            </a:r>
            <a:r>
              <a:rPr lang="en-US" dirty="0"/>
              <a:t>Photoperiodic lighting quality for conditioning transplants for fruit production in different cropping systems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Cultivars used: </a:t>
            </a:r>
            <a:r>
              <a:rPr lang="en-US" dirty="0"/>
              <a:t>LD ‘Soraya’ (F1 hybrid seed cultivar), LD ‘Albion’, SD ‘Sweet Charlie’ and SD ‘Chandler’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Status: </a:t>
            </a:r>
            <a:r>
              <a:rPr lang="en-US" dirty="0"/>
              <a:t>21 photoperiod lighting treatments (BOD, EOD, NI with different spectra for 6 or 12 weeks) were examined for flower and crown development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Finding:</a:t>
            </a:r>
          </a:p>
          <a:p>
            <a:r>
              <a:rPr lang="en-US" dirty="0"/>
              <a:t>BOD R or FR+R NI promoted flower development in ‘Soraya’</a:t>
            </a:r>
          </a:p>
          <a:p>
            <a:r>
              <a:rPr lang="en-US" dirty="0"/>
              <a:t>EOD R, R NI, B+R NI, and B+FR NI promoted flower development in ‘Sweet C.’</a:t>
            </a:r>
          </a:p>
          <a:p>
            <a:r>
              <a:rPr lang="en-US" dirty="0"/>
              <a:t>R NI, FR+R NI, and B+R+FR NI largely promoted flower development in ‘Albion’</a:t>
            </a:r>
          </a:p>
          <a:p>
            <a:r>
              <a:rPr lang="en-US" dirty="0"/>
              <a:t>No light treatment responses in ‘Chandler’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2025 plan: </a:t>
            </a:r>
            <a:r>
              <a:rPr lang="en-US" dirty="0"/>
              <a:t>Testing fruit production of light treated transplants in a greenhouse and a field plot.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FD9FB-A2ED-B283-5C4C-6E3A006EAF1A}"/>
              </a:ext>
            </a:extLst>
          </p:cNvPr>
          <p:cNvSpPr txBox="1"/>
          <p:nvPr/>
        </p:nvSpPr>
        <p:spPr>
          <a:xfrm>
            <a:off x="9285605" y="124466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Edward Durner</a:t>
            </a:r>
          </a:p>
          <a:p>
            <a:pPr algn="r"/>
            <a:r>
              <a:rPr lang="en-US" sz="1200" dirty="0"/>
              <a:t>Rutgers University</a:t>
            </a:r>
          </a:p>
        </p:txBody>
      </p:sp>
      <p:pic>
        <p:nvPicPr>
          <p:cNvPr id="8" name="Picture 7" descr="A person with brown hair&#10;&#10;Description automatically generated">
            <a:extLst>
              <a:ext uri="{FF2B5EF4-FFF2-40B4-BE49-F238E27FC236}">
                <a16:creationId xmlns:a16="http://schemas.microsoft.com/office/drawing/2014/main" id="{7AC49D71-FFDD-C4CC-BC82-2B670CDBF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05197" y="69007"/>
            <a:ext cx="1485167" cy="1577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EEBFC6-708A-EED0-E0C2-76C6EE574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60" t="41104" r="15334" b="35551"/>
          <a:stretch/>
        </p:blipFill>
        <p:spPr>
          <a:xfrm>
            <a:off x="9539078" y="69007"/>
            <a:ext cx="1125413" cy="1056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17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568" y="81279"/>
          <a:ext cx="11950031" cy="62357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390299">
                  <a:extLst>
                    <a:ext uri="{9D8B030D-6E8A-4147-A177-3AD203B41FA5}">
                      <a16:colId xmlns:a16="http://schemas.microsoft.com/office/drawing/2014/main" val="3736730422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1417122182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998151548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4122764143"/>
                    </a:ext>
                  </a:extLst>
                </a:gridCol>
                <a:gridCol w="1889933">
                  <a:extLst>
                    <a:ext uri="{9D8B030D-6E8A-4147-A177-3AD203B41FA5}">
                      <a16:colId xmlns:a16="http://schemas.microsoft.com/office/drawing/2014/main" val="887541870"/>
                    </a:ext>
                  </a:extLst>
                </a:gridCol>
              </a:tblGrid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baseline="0" dirty="0">
                          <a:effectLst/>
                          <a:latin typeface="Corbel" panose="020B0503020204020204" pitchFamily="34" charset="0"/>
                        </a:rPr>
                        <a:t>Flower Mapping Results Fall 2024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Cultivar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774614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Light source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‘Sweet Charlie’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‘Albion’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‘Chandler’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‘Soraya’ (2023)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006539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Control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0.6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6903930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9794656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1.8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0.2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3294445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8503619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0.6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2.6 +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70784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 +</a:t>
                      </a:r>
                      <a:r>
                        <a:rPr lang="en-US" sz="1900" b="0" i="0" baseline="30000" dirty="0">
                          <a:effectLst/>
                          <a:latin typeface="Corbel" panose="020B0503020204020204" pitchFamily="34" charset="0"/>
                        </a:rPr>
                        <a:t>z</a:t>
                      </a: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0.4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165868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1.2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9575588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+ 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1.5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911660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+ 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0.3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3747942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Far-red + 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2.9 +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13151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9763775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0.0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272293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0.3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6415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64666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597207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rbel" panose="020B050302020402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0720479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far-red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1790223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far-red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8971391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far-red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49683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 + red + far-red BOD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759771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Blue+ red + far-red EOD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2833934"/>
                  </a:ext>
                </a:extLst>
              </a:tr>
              <a:tr h="25557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Corbel" panose="020B0503020204020204" pitchFamily="34" charset="0"/>
                        </a:rPr>
                        <a:t>Blue+ red + far-red NI</a:t>
                      </a:r>
                      <a:endParaRPr lang="en-US" sz="1900" b="0" i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3.4 +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508672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819" y="6316696"/>
            <a:ext cx="115698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228594" marR="0" lvl="0" indent="-228594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Cordia New" charset="-34"/>
                <a:sym typeface="Arial"/>
              </a:rPr>
              <a:t>- or + indicates significantly different (+ is greater than and - is less than) from the control within treatment duration by Dunnett’s Procedure, α = 0.10. </a:t>
            </a:r>
          </a:p>
          <a:p>
            <a:pPr marL="228594" marR="0" lvl="0" indent="-228594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Times New Roman" panose="02020603050405020304" pitchFamily="18" charset="0"/>
                <a:cs typeface="Cordia New" charset="-34"/>
                <a:sym typeface="Arial"/>
              </a:rPr>
              <a:t>EOD = end of dark period, BOD = beginning of dark period and NI = night interruption.  Blue lighting was continuous rather than a night interruption, - not tested.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75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C0D4-A30E-ACA6-EBC9-6FC9A7C3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351427"/>
            <a:ext cx="9441264" cy="1325563"/>
          </a:xfrm>
        </p:spPr>
        <p:txBody>
          <a:bodyPr/>
          <a:lstStyle/>
          <a:p>
            <a:r>
              <a:rPr lang="en-US" dirty="0"/>
              <a:t>Obj. 2.3 – Low-temperature storage of unrooted runner tips and plugs,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57BC-C9AF-B95D-128F-2EFAD26A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31" y="1921520"/>
            <a:ext cx="10826931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Research focus: </a:t>
            </a:r>
            <a:r>
              <a:rPr lang="en-US" dirty="0"/>
              <a:t>Development of low temperature storage protocols for unrooted runner tips and rooted plugs (4 weeks old)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Cultivar used: </a:t>
            </a:r>
            <a:r>
              <a:rPr lang="en-US" dirty="0"/>
              <a:t>LD ‘Albion’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Status: </a:t>
            </a:r>
            <a:r>
              <a:rPr lang="en-US" dirty="0"/>
              <a:t>Plugs were stored for 28 days at varied temperatures (-1.6 to 5.8°C) and light (dark vs. dim light). Runner tips were stored for 30 days at varied temperatures (-1.5 to 4.7°C) in darkness; planted into greenhouse to evaluate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Finding: </a:t>
            </a:r>
          </a:p>
          <a:p>
            <a:r>
              <a:rPr lang="en-US" dirty="0"/>
              <a:t>No light needed during plug storage</a:t>
            </a:r>
          </a:p>
          <a:p>
            <a:r>
              <a:rPr lang="en-US" dirty="0"/>
              <a:t>2°C storage maintained visual quality higher than other temperatures; however, the post-storage productivity was not affected by temperatures</a:t>
            </a:r>
          </a:p>
          <a:p>
            <a:r>
              <a:rPr lang="en-US" dirty="0"/>
              <a:t>Runner tips storability was greater for tips with larger crowns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FCD74-0409-81D1-31B8-9C8CBDA353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465" y="335493"/>
            <a:ext cx="1355195" cy="13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CF329-1011-A55B-EED0-EE49F90B43FA}"/>
              </a:ext>
            </a:extLst>
          </p:cNvPr>
          <p:cNvSpPr txBox="1"/>
          <p:nvPr/>
        </p:nvSpPr>
        <p:spPr>
          <a:xfrm>
            <a:off x="10717524" y="1690688"/>
            <a:ext cx="129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Celina Gómez</a:t>
            </a:r>
          </a:p>
          <a:p>
            <a:pPr algn="r"/>
            <a:r>
              <a:rPr lang="en-US" sz="1200" dirty="0"/>
              <a:t>Purdue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EAB8E-81FA-3EAD-A0F5-9CEF36C69B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2" t="21667" r="85604" b="62930"/>
          <a:stretch/>
        </p:blipFill>
        <p:spPr>
          <a:xfrm>
            <a:off x="9711420" y="53286"/>
            <a:ext cx="1136088" cy="1066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41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ED148C-3B0C-45FB-9902-4CBAD7AE0997}"/>
              </a:ext>
            </a:extLst>
          </p:cNvPr>
          <p:cNvSpPr/>
          <p:nvPr/>
        </p:nvSpPr>
        <p:spPr>
          <a:xfrm>
            <a:off x="6350" y="1046163"/>
            <a:ext cx="12192000" cy="581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  <a:sym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46B411-55B3-4D90-A67F-25791989D360}"/>
              </a:ext>
            </a:extLst>
          </p:cNvPr>
          <p:cNvCxnSpPr>
            <a:cxnSpLocks/>
          </p:cNvCxnSpPr>
          <p:nvPr/>
        </p:nvCxnSpPr>
        <p:spPr>
          <a:xfrm>
            <a:off x="4637088" y="1401763"/>
            <a:ext cx="658336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4" name="Group 15">
            <a:extLst>
              <a:ext uri="{FF2B5EF4-FFF2-40B4-BE49-F238E27FC236}">
                <a16:creationId xmlns:a16="http://schemas.microsoft.com/office/drawing/2014/main" id="{C1024988-60ED-4F4F-A379-FDA85EC8128D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49338"/>
            <a:ext cx="11261725" cy="5333560"/>
            <a:chOff x="124579" y="1049745"/>
            <a:chExt cx="11260498" cy="53337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892DE3-CD94-4811-A9A3-070E358C56E9}"/>
                </a:ext>
              </a:extLst>
            </p:cNvPr>
            <p:cNvSpPr txBox="1"/>
            <p:nvPr/>
          </p:nvSpPr>
          <p:spPr>
            <a:xfrm>
              <a:off x="6140548" y="1049745"/>
              <a:ext cx="3676249" cy="3699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Temperature (</a:t>
              </a:r>
              <a:r>
                <a:rPr kumimoji="0" lang="en-US" sz="1800" b="0" i="0" u="none" strike="noStrike" kern="0" cap="none" spc="3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°C)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05ACD2-A65B-4E08-9D38-7FF5C98F3935}"/>
                </a:ext>
              </a:extLst>
            </p:cNvPr>
            <p:cNvSpPr txBox="1"/>
            <p:nvPr/>
          </p:nvSpPr>
          <p:spPr>
            <a:xfrm>
              <a:off x="124579" y="5521729"/>
              <a:ext cx="2888817" cy="8618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Crown size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Large (&gt; 10 mm)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8E6D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8DF559-6201-4347-AAB5-6AD18C6F681F}"/>
                </a:ext>
              </a:extLst>
            </p:cNvPr>
            <p:cNvSpPr txBox="1"/>
            <p:nvPr/>
          </p:nvSpPr>
          <p:spPr>
            <a:xfrm>
              <a:off x="4572269" y="1413298"/>
              <a:ext cx="6812808" cy="3699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- 1.5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	                             2	                                      4.7</a:t>
              </a:r>
            </a:p>
          </p:txBody>
        </p:sp>
      </p:grpSp>
      <p:sp>
        <p:nvSpPr>
          <p:cNvPr id="40965" name="Title 1">
            <a:extLst>
              <a:ext uri="{FF2B5EF4-FFF2-40B4-BE49-F238E27FC236}">
                <a16:creationId xmlns:a16="http://schemas.microsoft.com/office/drawing/2014/main" id="{F94BB918-05DB-4716-B9FE-106B7962FBC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04850" y="169863"/>
            <a:ext cx="126301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itchFamily="34" charset="0"/>
              </a:defRPr>
            </a:lvl9pPr>
          </a:lstStyle>
          <a:p>
            <a:pPr marL="0" marR="0" lvl="0" indent="0" algn="l" defTabSz="9128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1" u="none" strike="noStrike" kern="1200" cap="none" spc="0" normalizeH="0" baseline="0" noProof="0">
                <a:ln>
                  <a:noFill/>
                </a:ln>
                <a:solidFill>
                  <a:srgbClr val="CFB990"/>
                </a:solidFill>
                <a:effectLst/>
                <a:uLnTx/>
                <a:uFillTx/>
                <a:latin typeface="Acumin Pro ExtraCondensed"/>
                <a:ea typeface="+mn-ea"/>
                <a:cs typeface="+mn-cs"/>
                <a:sym typeface="Arial" panose="020B0604020202020204" pitchFamily="34" charset="0"/>
              </a:rPr>
              <a:t>Plants after 28 d under indoor propagation </a:t>
            </a:r>
            <a:endParaRPr kumimoji="0" lang="en-US" altLang="en-US" sz="3400" b="1" i="1" u="none" strike="noStrike" kern="1200" cap="none" spc="0" normalizeH="0" baseline="0" noProof="0">
              <a:ln>
                <a:noFill/>
              </a:ln>
              <a:solidFill>
                <a:srgbClr val="CFB990"/>
              </a:solidFill>
              <a:effectLst/>
              <a:uLnTx/>
              <a:uFillTx/>
              <a:latin typeface="Acumin Pro ExtraCondensed"/>
              <a:ea typeface="+mn-ea"/>
              <a:cs typeface="+mn-cs"/>
            </a:endParaRPr>
          </a:p>
        </p:txBody>
      </p:sp>
      <p:pic>
        <p:nvPicPr>
          <p:cNvPr id="40966" name="Picture 10">
            <a:extLst>
              <a:ext uri="{FF2B5EF4-FFF2-40B4-BE49-F238E27FC236}">
                <a16:creationId xmlns:a16="http://schemas.microsoft.com/office/drawing/2014/main" id="{69A947A8-E5EE-4D27-B2D0-929E3028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3996">
            <a:off x="9853613" y="4113213"/>
            <a:ext cx="216058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2">
            <a:extLst>
              <a:ext uri="{FF2B5EF4-FFF2-40B4-BE49-F238E27FC236}">
                <a16:creationId xmlns:a16="http://schemas.microsoft.com/office/drawing/2014/main" id="{D7B0623F-B30F-4145-A310-3B09F0BCF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51249">
            <a:off x="6792119" y="4377531"/>
            <a:ext cx="229552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3">
            <a:extLst>
              <a:ext uri="{FF2B5EF4-FFF2-40B4-BE49-F238E27FC236}">
                <a16:creationId xmlns:a16="http://schemas.microsoft.com/office/drawing/2014/main" id="{15B54A3A-7F39-452B-9264-6582F8A8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580650">
            <a:off x="3783013" y="4265613"/>
            <a:ext cx="2454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FD84B-6A03-4BA1-ABFD-0D73F7946530}"/>
              </a:ext>
            </a:extLst>
          </p:cNvPr>
          <p:cNvSpPr txBox="1"/>
          <p:nvPr/>
        </p:nvSpPr>
        <p:spPr>
          <a:xfrm>
            <a:off x="123824" y="2592729"/>
            <a:ext cx="28508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Crown size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Small (&lt; 10 mm)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8E6D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40970" name="Picture 8">
            <a:extLst>
              <a:ext uri="{FF2B5EF4-FFF2-40B4-BE49-F238E27FC236}">
                <a16:creationId xmlns:a16="http://schemas.microsoft.com/office/drawing/2014/main" id="{E42A4082-7AEA-4BEB-95FC-5A68BC99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029825" y="1709738"/>
            <a:ext cx="17922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4">
            <a:extLst>
              <a:ext uri="{FF2B5EF4-FFF2-40B4-BE49-F238E27FC236}">
                <a16:creationId xmlns:a16="http://schemas.microsoft.com/office/drawing/2014/main" id="{3C56A3CF-C044-4A82-A823-43381671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019925" y="1914525"/>
            <a:ext cx="1606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6">
            <a:extLst>
              <a:ext uri="{FF2B5EF4-FFF2-40B4-BE49-F238E27FC236}">
                <a16:creationId xmlns:a16="http://schemas.microsoft.com/office/drawing/2014/main" id="{5A408FAA-3F52-4261-941A-6BF3F4B5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3776">
            <a:off x="4087813" y="1968500"/>
            <a:ext cx="151923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96"/>
    </mc:Choice>
    <mc:Fallback xmlns="">
      <p:transition spd="slow" advTm="31796"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Custom 4">
      <a:dk1>
        <a:srgbClr val="000000"/>
      </a:dk1>
      <a:lt1>
        <a:srgbClr val="000000"/>
      </a:lt1>
      <a:dk2>
        <a:srgbClr val="555960"/>
      </a:dk2>
      <a:lt2>
        <a:srgbClr val="CFB991"/>
      </a:lt2>
      <a:accent1>
        <a:srgbClr val="8E6F3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E6E3D"/>
      </a:hlink>
      <a:folHlink>
        <a:srgbClr val="8E6F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-CoBrand_Template_Gold_Theme_Std_Screen.pptx" id="{15472184-1F6E-B94F-8582-FBC685EFAC84}" vid="{7B644FC9-7B5C-F54C-A4D7-3EDC0CF19F9A}"/>
    </a:ext>
  </a:extLst>
</a:theme>
</file>

<file path=ppt/theme/theme3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8E6D3C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8E6D3C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8E6D3C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Custom 4">
    <a:dk1>
      <a:srgbClr val="000000"/>
    </a:dk1>
    <a:lt1>
      <a:srgbClr val="000000"/>
    </a:lt1>
    <a:dk2>
      <a:srgbClr val="555960"/>
    </a:dk2>
    <a:lt2>
      <a:srgbClr val="CFB991"/>
    </a:lt2>
    <a:accent1>
      <a:srgbClr val="8E6F3E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8E6E3D"/>
    </a:hlink>
    <a:folHlink>
      <a:srgbClr val="8E6F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1120</Words>
  <Application>Microsoft Macintosh PowerPoint</Application>
  <PresentationFormat>Widescreen</PresentationFormat>
  <Paragraphs>202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Acumin Pro</vt:lpstr>
      <vt:lpstr>Acumin Pro ExtraCondensed</vt:lpstr>
      <vt:lpstr>Acumin Pro SemiCondensed</vt:lpstr>
      <vt:lpstr>Söhne</vt:lpstr>
      <vt:lpstr>Aptos</vt:lpstr>
      <vt:lpstr>Aptos Display</vt:lpstr>
      <vt:lpstr>Arial</vt:lpstr>
      <vt:lpstr>Calibri</vt:lpstr>
      <vt:lpstr>Calibri Light</vt:lpstr>
      <vt:lpstr>Corbel</vt:lpstr>
      <vt:lpstr>Franklin Gothic Book</vt:lpstr>
      <vt:lpstr>Franklin Gothic Demi Cond</vt:lpstr>
      <vt:lpstr>Franklin Gothic Medium</vt:lpstr>
      <vt:lpstr>Franklin Gothic Medium Cond</vt:lpstr>
      <vt:lpstr>Impact</vt:lpstr>
      <vt:lpstr>Palatino Linotype</vt:lpstr>
      <vt:lpstr>Wingdings</vt:lpstr>
      <vt:lpstr>Wingdings 2</vt:lpstr>
      <vt:lpstr>Wingdings 3</vt:lpstr>
      <vt:lpstr>Office Theme</vt:lpstr>
      <vt:lpstr>Parcel</vt:lpstr>
      <vt:lpstr>Module</vt:lpstr>
      <vt:lpstr>1_Office Theme</vt:lpstr>
      <vt:lpstr>Objective 2 Environmental protocols for  transplant establishment, conditioning (runnering/flowering), and long-term storage  Research Highlights</vt:lpstr>
      <vt:lpstr>Obj. 2 Environmental protocols for transplant establishment, conditioning (runnering/flowering), and long-term storage  Team members:</vt:lpstr>
      <vt:lpstr>PowerPoint Presentation</vt:lpstr>
      <vt:lpstr>Obj. 2.1 – Conditioning plants for propagation, update  </vt:lpstr>
      <vt:lpstr>Chilling effects in ‘Albion’</vt:lpstr>
      <vt:lpstr>Obj. 2.2 – Conditioning plants for fruit production, update</vt:lpstr>
      <vt:lpstr>PowerPoint Presentation</vt:lpstr>
      <vt:lpstr>Obj. 2.3 – Low-temperature storage of unrooted runner tips and plugs, update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2 Environmental protocols for  transplant establishment, conditioning (runnering/flowering), and long-term storage  Update</dc:title>
  <dc:creator>Kubota, Chieri</dc:creator>
  <cp:lastModifiedBy>Kubota, Chieri</cp:lastModifiedBy>
  <cp:revision>26</cp:revision>
  <cp:lastPrinted>2024-02-27T19:52:02Z</cp:lastPrinted>
  <dcterms:created xsi:type="dcterms:W3CDTF">2022-08-22T14:36:05Z</dcterms:created>
  <dcterms:modified xsi:type="dcterms:W3CDTF">2024-12-19T02:37:51Z</dcterms:modified>
</cp:coreProperties>
</file>