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9" roundtripDataSignature="AMtx7mg1lsPYiIDX0lfN6yhhhXTjKB9B1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23" Type="http://schemas.openxmlformats.org/officeDocument/2006/relationships/tableStyles" Target="tableStyles.xml"/><Relationship Id="rId19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df1b9c6ac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g2df1b9c6aca_0_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e5dd9c1d37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g2e5dd9c1d37_0_1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" name="Google Shape;90;g2e5dd9c1d37_0_1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df1b9c6aca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df1b9c6aca_0_5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g2df1b9c6aca_0_5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df1b9c6a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g2df1b9c6aca_0_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g2df1b9c6aca_0_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0e4804cde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0e4804cde5_0_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30e4804cde5_0_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p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" name="Google Shape;1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3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4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  <p:sldLayoutId id="2147483658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g2df1b9c6aca_0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325" y="209950"/>
            <a:ext cx="2239924" cy="175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g2df1b9c6aca_0_6"/>
          <p:cNvPicPr preferRelativeResize="0"/>
          <p:nvPr/>
        </p:nvPicPr>
        <p:blipFill rotWithShape="1">
          <a:blip r:embed="rId4">
            <a:alphaModFix/>
          </a:blip>
          <a:srcRect t="-58969" b="58968"/>
          <a:stretch/>
        </p:blipFill>
        <p:spPr>
          <a:xfrm>
            <a:off x="428625" y="2821750"/>
            <a:ext cx="11334750" cy="30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g2df1b9c6aca_0_6"/>
          <p:cNvSpPr txBox="1"/>
          <p:nvPr/>
        </p:nvSpPr>
        <p:spPr>
          <a:xfrm>
            <a:off x="1586525" y="2821750"/>
            <a:ext cx="9483300" cy="17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3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g2df1b9c6aca_0_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86" name="Google Shape;86;g2df1b9c6aca_0_6"/>
          <p:cNvSpPr txBox="1"/>
          <p:nvPr/>
        </p:nvSpPr>
        <p:spPr>
          <a:xfrm>
            <a:off x="2315150" y="2159825"/>
            <a:ext cx="8282100" cy="1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Objective 6: Development of extension and outreach services and products for industry and public stakeholders. </a:t>
            </a: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e5dd9c1d37_0_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93" name="Google Shape;93;g2e5dd9c1d37_0_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075" y="1016724"/>
            <a:ext cx="979625" cy="15267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2e5dd9c1d37_0_17"/>
          <p:cNvSpPr txBox="1"/>
          <p:nvPr/>
        </p:nvSpPr>
        <p:spPr>
          <a:xfrm>
            <a:off x="1409900" y="1188325"/>
            <a:ext cx="3550800" cy="1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Peter Nitzsche</a:t>
            </a:r>
            <a:endParaRPr sz="15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US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Agriculture &amp; Natural Resources   Agent, Rutgers NJAES Cooperative Extension of Morris County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g2e5dd9c1d37_0_17"/>
          <p:cNvSpPr txBox="1"/>
          <p:nvPr/>
        </p:nvSpPr>
        <p:spPr>
          <a:xfrm>
            <a:off x="2318850" y="232950"/>
            <a:ext cx="75543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Extension &amp; Outreach Team Members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g2e5dd9c1d37_0_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075" y="2719484"/>
            <a:ext cx="911626" cy="1419046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g2e5dd9c1d37_0_17"/>
          <p:cNvSpPr txBox="1"/>
          <p:nvPr/>
        </p:nvSpPr>
        <p:spPr>
          <a:xfrm>
            <a:off x="1409900" y="2845225"/>
            <a:ext cx="3000000" cy="11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Oleg Daugovich</a:t>
            </a:r>
            <a:endParaRPr sz="15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en-US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US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Strawberry Vegetable Crop Advisor, Cooperative Extension Ventura County, UC ANR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g2e5dd9c1d37_0_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7075" y="4447705"/>
            <a:ext cx="979624" cy="1383369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2e5dd9c1d37_0_17"/>
          <p:cNvSpPr txBox="1"/>
          <p:nvPr/>
        </p:nvSpPr>
        <p:spPr>
          <a:xfrm>
            <a:off x="1496925" y="4478125"/>
            <a:ext cx="3000000" cy="11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</a:t>
            </a:r>
            <a:r>
              <a:rPr lang="en-US"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ayesh Samtani</a:t>
            </a:r>
            <a:endParaRPr sz="15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en-US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US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Small Fruit Extension Specialist, Virginia Agricultural Experiment Station, VT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" name="Google Shape;100;g2e5dd9c1d37_0_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29551" y="1149897"/>
            <a:ext cx="797218" cy="126037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g2e5dd9c1d37_0_17"/>
          <p:cNvSpPr txBox="1"/>
          <p:nvPr/>
        </p:nvSpPr>
        <p:spPr>
          <a:xfrm>
            <a:off x="5610600" y="1200338"/>
            <a:ext cx="3000000" cy="11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Shinsuke Agehara</a:t>
            </a:r>
            <a:endParaRPr sz="15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en-US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US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Assistant Professor of Horticulture, Institute of Food &amp; Agricultural Sciences, UF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g2e5dd9c1d37_0_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29550" y="2845252"/>
            <a:ext cx="911619" cy="152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g2e5dd9c1d37_0_17"/>
          <p:cNvSpPr txBox="1"/>
          <p:nvPr/>
        </p:nvSpPr>
        <p:spPr>
          <a:xfrm>
            <a:off x="5744000" y="3028850"/>
            <a:ext cx="3000000" cy="11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Mark Hoffmann</a:t>
            </a:r>
            <a:endParaRPr sz="15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en-US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US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Small Fruits Extension Specialist, North Carolina State Extension, NCSU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g2e5dd9c1d37_0_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47288" y="2845253"/>
            <a:ext cx="1073900" cy="1327598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g2e5dd9c1d37_0_17"/>
          <p:cNvSpPr txBox="1"/>
          <p:nvPr/>
        </p:nvSpPr>
        <p:spPr>
          <a:xfrm>
            <a:off x="9873150" y="3044800"/>
            <a:ext cx="24603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Alexa Artis</a:t>
            </a:r>
            <a:endParaRPr sz="15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en-US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US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NC State Communications Team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g2e5dd9c1d37_0_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694425" y="1204027"/>
            <a:ext cx="979625" cy="1155823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g2e5dd9c1d37_0_17"/>
          <p:cNvSpPr txBox="1"/>
          <p:nvPr/>
        </p:nvSpPr>
        <p:spPr>
          <a:xfrm>
            <a:off x="9873150" y="1204025"/>
            <a:ext cx="20607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Lizeth Vigil </a:t>
            </a:r>
            <a:endParaRPr sz="15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en-US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US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NC State Pr</a:t>
            </a:r>
            <a:r>
              <a:rPr lang="en-US" sz="1500">
                <a:solidFill>
                  <a:schemeClr val="dk1"/>
                </a:solidFill>
              </a:rPr>
              <a:t>ogram</a:t>
            </a:r>
            <a:r>
              <a:rPr lang="en-US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>
                <a:solidFill>
                  <a:schemeClr val="dk1"/>
                </a:solidFill>
              </a:rPr>
              <a:t>Manager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g2e5dd9c1d37_0_17"/>
          <p:cNvSpPr txBox="1"/>
          <p:nvPr/>
        </p:nvSpPr>
        <p:spPr>
          <a:xfrm>
            <a:off x="9908552" y="2955875"/>
            <a:ext cx="1989900" cy="3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marR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g2e5dd9c1d37_0_17" descr="A strawberry and flower on a plant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39225" y="4680362"/>
            <a:ext cx="1632226" cy="1632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df1b9c6aca_0_58"/>
          <p:cNvSpPr txBox="1">
            <a:spLocks noGrp="1"/>
          </p:cNvSpPr>
          <p:nvPr>
            <p:ph type="title"/>
          </p:nvPr>
        </p:nvSpPr>
        <p:spPr>
          <a:xfrm>
            <a:off x="178600" y="365125"/>
            <a:ext cx="11175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Objective 6:  Development of extension and outreach services and products for industry and public stakeholders. </a:t>
            </a:r>
            <a:endParaRPr sz="3600"/>
          </a:p>
        </p:txBody>
      </p:sp>
      <p:sp>
        <p:nvSpPr>
          <p:cNvPr id="116" name="Google Shape;116;g2df1b9c6aca_0_58"/>
          <p:cNvSpPr txBox="1">
            <a:spLocks noGrp="1"/>
          </p:cNvSpPr>
          <p:nvPr>
            <p:ph type="body" idx="1"/>
          </p:nvPr>
        </p:nvSpPr>
        <p:spPr>
          <a:xfrm>
            <a:off x="6392450" y="2021250"/>
            <a:ext cx="5394600" cy="47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Outcomes: 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Times New Roman"/>
              <a:buChar char="•"/>
            </a:pPr>
            <a:r>
              <a:rPr lang="en-US" sz="2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Bilingual </a:t>
            </a:r>
            <a:r>
              <a:rPr lang="en-US" sz="2300">
                <a:latin typeface="Times New Roman"/>
                <a:ea typeface="Times New Roman"/>
                <a:cs typeface="Times New Roman"/>
                <a:sym typeface="Times New Roman"/>
              </a:rPr>
              <a:t>webinars; workshops; print and online information </a:t>
            </a: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Times New Roman"/>
              <a:buChar char="•"/>
            </a:pPr>
            <a:r>
              <a:rPr lang="en-US" sz="2300">
                <a:latin typeface="Times New Roman"/>
                <a:ea typeface="Times New Roman"/>
                <a:cs typeface="Times New Roman"/>
                <a:sym typeface="Times New Roman"/>
              </a:rPr>
              <a:t>Field demonstrations; regional and national field days; </a:t>
            </a: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Times New Roman"/>
              <a:buChar char="•"/>
            </a:pPr>
            <a:r>
              <a:rPr lang="en-US" sz="2300">
                <a:latin typeface="Times New Roman"/>
                <a:ea typeface="Times New Roman"/>
                <a:cs typeface="Times New Roman"/>
                <a:sym typeface="Times New Roman"/>
              </a:rPr>
              <a:t>Flower mapping workshops.</a:t>
            </a: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Times New Roman"/>
              <a:buChar char="•"/>
            </a:pPr>
            <a:r>
              <a:rPr lang="en-US" sz="2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International conference on CE propagation and production techniques.</a:t>
            </a:r>
            <a:endParaRPr sz="2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Times New Roman"/>
              <a:buChar char="•"/>
            </a:pPr>
            <a:r>
              <a:rPr lang="en-US" sz="2300">
                <a:latin typeface="Times New Roman"/>
                <a:ea typeface="Times New Roman"/>
                <a:cs typeface="Times New Roman"/>
                <a:sym typeface="Times New Roman"/>
              </a:rPr>
              <a:t>Student Exchange Program</a:t>
            </a:r>
            <a:endParaRPr sz="4000"/>
          </a:p>
        </p:txBody>
      </p:sp>
      <p:sp>
        <p:nvSpPr>
          <p:cNvPr id="117" name="Google Shape;117;g2df1b9c6aca_0_58"/>
          <p:cNvSpPr txBox="1">
            <a:spLocks noGrp="1"/>
          </p:cNvSpPr>
          <p:nvPr>
            <p:ph type="body" idx="2"/>
          </p:nvPr>
        </p:nvSpPr>
        <p:spPr>
          <a:xfrm>
            <a:off x="178600" y="1976700"/>
            <a:ext cx="5947200" cy="48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624">
                <a:latin typeface="Times New Roman"/>
                <a:ea typeface="Times New Roman"/>
                <a:cs typeface="Times New Roman"/>
                <a:sym typeface="Times New Roman"/>
              </a:rPr>
              <a:t>Objectives:</a:t>
            </a:r>
            <a:endParaRPr sz="3624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n-US" sz="2300">
                <a:latin typeface="Times New Roman"/>
                <a:ea typeface="Times New Roman"/>
                <a:cs typeface="Times New Roman"/>
                <a:sym typeface="Times New Roman"/>
              </a:rPr>
              <a:t>6.1.a Project  website and blog. </a:t>
            </a: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n-US" sz="2300">
                <a:latin typeface="Times New Roman"/>
                <a:ea typeface="Times New Roman"/>
                <a:cs typeface="Times New Roman"/>
                <a:sym typeface="Times New Roman"/>
              </a:rPr>
              <a:t>6.1.b Newsletters and public relations.</a:t>
            </a: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n-US" sz="2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6.1.c Strawberry propagation guidelines and recommendations.</a:t>
            </a:r>
            <a:endParaRPr sz="2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n-US" sz="2300">
                <a:latin typeface="Times New Roman"/>
                <a:ea typeface="Times New Roman"/>
                <a:cs typeface="Times New Roman"/>
                <a:sym typeface="Times New Roman"/>
              </a:rPr>
              <a:t>6.1.d Educational video series and webinars.</a:t>
            </a: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n-US" sz="2300">
                <a:latin typeface="Times New Roman"/>
                <a:ea typeface="Times New Roman"/>
                <a:cs typeface="Times New Roman"/>
                <a:sym typeface="Times New Roman"/>
              </a:rPr>
              <a:t>6.1.e Regional and national field day. </a:t>
            </a: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n-US" sz="2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6.1.f Development of Spanish outreach material.</a:t>
            </a:r>
            <a:endParaRPr sz="2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n-US" sz="2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6.2 Development of an international conference on CE</a:t>
            </a:r>
            <a:endParaRPr sz="2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n-US" sz="2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6.3 In-service Train the Trainer education.</a:t>
            </a:r>
            <a:endParaRPr sz="2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>
                <a:latin typeface="Times New Roman"/>
                <a:ea typeface="Times New Roman"/>
                <a:cs typeface="Times New Roman"/>
                <a:sym typeface="Times New Roman"/>
              </a:rPr>
              <a:t>6.4 Development of a student exchange program.</a:t>
            </a: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8" name="Google Shape;118;g2df1b9c6aca_0_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8091" y="5463687"/>
            <a:ext cx="3054572" cy="1273674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g2df1b9c6aca_0_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df1b9c6aca_0_0"/>
          <p:cNvSpPr/>
          <p:nvPr/>
        </p:nvSpPr>
        <p:spPr>
          <a:xfrm>
            <a:off x="0" y="-1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g2df1b9c6aca_0_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g2df1b9c6aca_0_0"/>
          <p:cNvPicPr preferRelativeResize="0"/>
          <p:nvPr/>
        </p:nvPicPr>
        <p:blipFill rotWithShape="1">
          <a:blip r:embed="rId3">
            <a:alphaModFix amt="60000"/>
          </a:blip>
          <a:srcRect l="6222" r="-1" b="-1"/>
          <a:stretch/>
        </p:blipFill>
        <p:spPr>
          <a:xfrm>
            <a:off x="-1" y="10"/>
            <a:ext cx="12192001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g2df1b9c6aca_0_0"/>
          <p:cNvSpPr txBox="1">
            <a:spLocks noGrp="1"/>
          </p:cNvSpPr>
          <p:nvPr>
            <p:ph type="ctrTitle"/>
          </p:nvPr>
        </p:nvSpPr>
        <p:spPr>
          <a:xfrm>
            <a:off x="5441196" y="681659"/>
            <a:ext cx="5155261" cy="4072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sz="4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PIP-CAP Website</a:t>
            </a:r>
            <a:endParaRPr/>
          </a:p>
        </p:txBody>
      </p:sp>
      <p:sp>
        <p:nvSpPr>
          <p:cNvPr id="129" name="Google Shape;129;g2df1b9c6aca_0_0"/>
          <p:cNvSpPr txBox="1"/>
          <p:nvPr/>
        </p:nvSpPr>
        <p:spPr>
          <a:xfrm>
            <a:off x="5602824" y="1855500"/>
            <a:ext cx="6034500" cy="39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476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Videos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476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Upcoming Events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476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Presentations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476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Blog Posts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476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Highlight Students’ work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476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Project Objectives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476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Annual Meetings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0"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g2df1b9c6aca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1200"/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4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0e4804cde5_0_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latin typeface="Times New Roman"/>
                <a:ea typeface="Times New Roman"/>
                <a:cs typeface="Times New Roman"/>
                <a:sym typeface="Times New Roman"/>
              </a:rPr>
              <a:t>PIP-CAP Newsletters</a:t>
            </a:r>
            <a:endParaRPr sz="6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" name="Google Shape;137;g30e4804cde5_0_1"/>
          <p:cNvSpPr txBox="1">
            <a:spLocks noGrp="1"/>
          </p:cNvSpPr>
          <p:nvPr>
            <p:ph type="body" idx="1"/>
          </p:nvPr>
        </p:nvSpPr>
        <p:spPr>
          <a:xfrm>
            <a:off x="3619475" y="5842100"/>
            <a:ext cx="4845600" cy="81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Next Issue: March 2025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8" name="Google Shape;138;g30e4804cde5_0_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139" name="Google Shape;139;g30e4804cde5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975" y="1709875"/>
            <a:ext cx="3067050" cy="386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30e4804cde5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1488" y="1709875"/>
            <a:ext cx="3067050" cy="384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30e4804cde5_0_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37025" y="1690825"/>
            <a:ext cx="3067050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p2"/>
          <p:cNvPicPr preferRelativeResize="0"/>
          <p:nvPr/>
        </p:nvPicPr>
        <p:blipFill rotWithShape="1">
          <a:blip r:embed="rId3">
            <a:alphaModFix/>
          </a:blip>
          <a:srcRect b="11417"/>
          <a:stretch/>
        </p:blipFill>
        <p:spPr>
          <a:xfrm>
            <a:off x="-3047" y="10"/>
            <a:ext cx="12192000" cy="685798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"/>
          <p:cNvSpPr/>
          <p:nvPr/>
        </p:nvSpPr>
        <p:spPr>
          <a:xfrm>
            <a:off x="51800" y="1793227"/>
            <a:ext cx="12192000" cy="31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4509"/>
                </a:srgbClr>
              </a:gs>
              <a:gs pos="50000">
                <a:srgbClr val="000000">
                  <a:alpha val="29411"/>
                </a:srgbClr>
              </a:gs>
              <a:gs pos="75000">
                <a:srgbClr val="000000">
                  <a:alpha val="14509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"/>
          <p:cNvSpPr txBox="1">
            <a:spLocks noGrp="1"/>
          </p:cNvSpPr>
          <p:nvPr>
            <p:ph type="ctrTitle"/>
          </p:nvPr>
        </p:nvSpPr>
        <p:spPr>
          <a:xfrm>
            <a:off x="1118605" y="2169525"/>
            <a:ext cx="10058400" cy="3574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sz="5200">
                <a:latin typeface="Times New Roman"/>
                <a:ea typeface="Times New Roman"/>
                <a:cs typeface="Times New Roman"/>
                <a:sym typeface="Times New Roman"/>
              </a:rPr>
              <a:t>Blogs</a:t>
            </a:r>
            <a:endParaRPr/>
          </a:p>
        </p:txBody>
      </p:sp>
      <p:sp>
        <p:nvSpPr>
          <p:cNvPr id="151" name="Google Shape;151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6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52" name="Google Shape;152;p2"/>
          <p:cNvSpPr txBox="1"/>
          <p:nvPr/>
        </p:nvSpPr>
        <p:spPr>
          <a:xfrm>
            <a:off x="144225" y="1281875"/>
            <a:ext cx="2735700" cy="47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3"/>
          <p:cNvSpPr/>
          <p:nvPr/>
        </p:nvSpPr>
        <p:spPr>
          <a:xfrm>
            <a:off x="0" y="2207602"/>
            <a:ext cx="12191999" cy="316214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4509"/>
                </a:srgbClr>
              </a:gs>
              <a:gs pos="50000">
                <a:srgbClr val="000000">
                  <a:alpha val="29411"/>
                </a:srgbClr>
              </a:gs>
              <a:gs pos="75000">
                <a:srgbClr val="000000">
                  <a:alpha val="14509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"/>
          <p:cNvSpPr txBox="1"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sz="5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Videos</a:t>
            </a:r>
            <a:endParaRPr/>
          </a:p>
        </p:txBody>
      </p:sp>
      <p:sp>
        <p:nvSpPr>
          <p:cNvPr id="160" name="Google Shape;160;p3"/>
          <p:cNvSpPr txBox="1">
            <a:spLocks noGrp="1"/>
          </p:cNvSpPr>
          <p:nvPr>
            <p:ph type="body" idx="1"/>
          </p:nvPr>
        </p:nvSpPr>
        <p:spPr>
          <a:xfrm>
            <a:off x="1100051" y="4072043"/>
            <a:ext cx="10058400" cy="128270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1200"/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7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162" name="Google Shape;16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25" y="-74733"/>
            <a:ext cx="12192000" cy="6316266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3"/>
          <p:cNvSpPr txBox="1"/>
          <p:nvPr/>
        </p:nvSpPr>
        <p:spPr>
          <a:xfrm>
            <a:off x="4087925" y="2697300"/>
            <a:ext cx="3765600" cy="7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Videos</a:t>
            </a:r>
            <a:endParaRPr sz="37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279</Words>
  <Application>Microsoft Office PowerPoint</Application>
  <PresentationFormat>Widescreen</PresentationFormat>
  <Paragraphs>59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Thème Office</vt:lpstr>
      <vt:lpstr>PowerPoint Presentation</vt:lpstr>
      <vt:lpstr>PowerPoint Presentation</vt:lpstr>
      <vt:lpstr>Objective 6:  Development of extension and outreach services and products for industry and public stakeholders. </vt:lpstr>
      <vt:lpstr>PIP-CAP Website</vt:lpstr>
      <vt:lpstr>PIP-CAP Newsletters</vt:lpstr>
      <vt:lpstr>Blogs</vt:lpstr>
      <vt:lpstr>Videos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Brian Eugene Jackson</dc:creator>
  <cp:lastModifiedBy>Peter Nitzsche</cp:lastModifiedBy>
  <cp:revision>1</cp:revision>
  <dcterms:created xsi:type="dcterms:W3CDTF">2023-02-27T14:46:23Z</dcterms:created>
  <dcterms:modified xsi:type="dcterms:W3CDTF">2024-12-31T16:49:29Z</dcterms:modified>
</cp:coreProperties>
</file>