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3" r:id="rId3"/>
    <p:sldMasterId id="2147483710" r:id="rId4"/>
  </p:sldMasterIdLst>
  <p:notesMasterIdLst>
    <p:notesMasterId r:id="rId32"/>
  </p:notesMasterIdLst>
  <p:sldIdLst>
    <p:sldId id="256" r:id="rId5"/>
    <p:sldId id="260" r:id="rId6"/>
    <p:sldId id="259" r:id="rId7"/>
    <p:sldId id="910" r:id="rId8"/>
    <p:sldId id="912" r:id="rId9"/>
    <p:sldId id="261" r:id="rId10"/>
    <p:sldId id="907" r:id="rId11"/>
    <p:sldId id="270" r:id="rId12"/>
    <p:sldId id="665" r:id="rId13"/>
    <p:sldId id="918" r:id="rId14"/>
    <p:sldId id="916" r:id="rId15"/>
    <p:sldId id="917" r:id="rId16"/>
    <p:sldId id="262" r:id="rId17"/>
    <p:sldId id="309" r:id="rId18"/>
    <p:sldId id="310" r:id="rId19"/>
    <p:sldId id="340" r:id="rId20"/>
    <p:sldId id="920" r:id="rId21"/>
    <p:sldId id="356" r:id="rId22"/>
    <p:sldId id="263" r:id="rId23"/>
    <p:sldId id="909" r:id="rId24"/>
    <p:sldId id="326" r:id="rId25"/>
    <p:sldId id="921" r:id="rId26"/>
    <p:sldId id="988" r:id="rId27"/>
    <p:sldId id="987" r:id="rId28"/>
    <p:sldId id="965" r:id="rId29"/>
    <p:sldId id="914" r:id="rId30"/>
    <p:sldId id="905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7CAD3-6F8E-4889-B612-53480FD2FD90}" v="26" dt="2024-11-11T18:53:01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80274"/>
  </p:normalViewPr>
  <p:slideViewPr>
    <p:cSldViewPr snapToGrid="0">
      <p:cViewPr varScale="1">
        <p:scale>
          <a:sx n="96" d="100"/>
          <a:sy n="96" d="100"/>
        </p:scale>
        <p:origin x="28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ota, Chieri" userId="56160bc7-0a83-4fd5-a914-d177fd4de895" providerId="ADAL" clId="{1777CAD3-6F8E-4889-B612-53480FD2FD90}"/>
    <pc:docChg chg="undo custSel addSld modSld">
      <pc:chgData name="Kubota, Chieri" userId="56160bc7-0a83-4fd5-a914-d177fd4de895" providerId="ADAL" clId="{1777CAD3-6F8E-4889-B612-53480FD2FD90}" dt="2024-11-13T17:18:56.465" v="3671" actId="20577"/>
      <pc:docMkLst>
        <pc:docMk/>
      </pc:docMkLst>
      <pc:sldChg chg="modSp mod">
        <pc:chgData name="Kubota, Chieri" userId="56160bc7-0a83-4fd5-a914-d177fd4de895" providerId="ADAL" clId="{1777CAD3-6F8E-4889-B612-53480FD2FD90}" dt="2024-11-05T15:45:13.681" v="1420" actId="20577"/>
        <pc:sldMkLst>
          <pc:docMk/>
          <pc:sldMk cId="3573608507" sldId="256"/>
        </pc:sldMkLst>
        <pc:spChg chg="mod">
          <ac:chgData name="Kubota, Chieri" userId="56160bc7-0a83-4fd5-a914-d177fd4de895" providerId="ADAL" clId="{1777CAD3-6F8E-4889-B612-53480FD2FD90}" dt="2024-11-05T15:45:13.681" v="1420" actId="20577"/>
          <ac:spMkLst>
            <pc:docMk/>
            <pc:sldMk cId="3573608507" sldId="256"/>
            <ac:spMk id="2" creationId="{7B18C0F1-94BA-7F16-4E82-40AE4F35240A}"/>
          </ac:spMkLst>
        </pc:spChg>
      </pc:sldChg>
      <pc:sldChg chg="addSp modSp add mod">
        <pc:chgData name="Kubota, Chieri" userId="56160bc7-0a83-4fd5-a914-d177fd4de895" providerId="ADAL" clId="{1777CAD3-6F8E-4889-B612-53480FD2FD90}" dt="2024-11-05T16:54:31.189" v="2078" actId="1076"/>
        <pc:sldMkLst>
          <pc:docMk/>
          <pc:sldMk cId="3029900994" sldId="270"/>
        </pc:sldMkLst>
        <pc:spChg chg="add mod">
          <ac:chgData name="Kubota, Chieri" userId="56160bc7-0a83-4fd5-a914-d177fd4de895" providerId="ADAL" clId="{1777CAD3-6F8E-4889-B612-53480FD2FD90}" dt="2024-11-05T16:54:14.518" v="2074" actId="1076"/>
          <ac:spMkLst>
            <pc:docMk/>
            <pc:sldMk cId="3029900994" sldId="270"/>
            <ac:spMk id="7" creationId="{E4306F65-F309-3C09-F756-DA2FD180CA34}"/>
          </ac:spMkLst>
        </pc:spChg>
        <pc:spChg chg="add mod">
          <ac:chgData name="Kubota, Chieri" userId="56160bc7-0a83-4fd5-a914-d177fd4de895" providerId="ADAL" clId="{1777CAD3-6F8E-4889-B612-53480FD2FD90}" dt="2024-11-05T16:54:23.234" v="2076" actId="1076"/>
          <ac:spMkLst>
            <pc:docMk/>
            <pc:sldMk cId="3029900994" sldId="270"/>
            <ac:spMk id="8" creationId="{918A0862-4D22-F5C4-1FB5-C8974E1499F2}"/>
          </ac:spMkLst>
        </pc:spChg>
        <pc:spChg chg="add mod">
          <ac:chgData name="Kubota, Chieri" userId="56160bc7-0a83-4fd5-a914-d177fd4de895" providerId="ADAL" clId="{1777CAD3-6F8E-4889-B612-53480FD2FD90}" dt="2024-11-05T16:54:31.189" v="2078" actId="1076"/>
          <ac:spMkLst>
            <pc:docMk/>
            <pc:sldMk cId="3029900994" sldId="270"/>
            <ac:spMk id="9" creationId="{E34C1A4C-47E1-0B8E-FE12-A0BDBC3CF749}"/>
          </ac:spMkLst>
        </pc:spChg>
      </pc:sldChg>
      <pc:sldChg chg="modSp mod">
        <pc:chgData name="Kubota, Chieri" userId="56160bc7-0a83-4fd5-a914-d177fd4de895" providerId="ADAL" clId="{1777CAD3-6F8E-4889-B612-53480FD2FD90}" dt="2024-11-13T17:18:56.465" v="3671" actId="20577"/>
        <pc:sldMkLst>
          <pc:docMk/>
          <pc:sldMk cId="1165938971" sldId="665"/>
        </pc:sldMkLst>
        <pc:spChg chg="mod">
          <ac:chgData name="Kubota, Chieri" userId="56160bc7-0a83-4fd5-a914-d177fd4de895" providerId="ADAL" clId="{1777CAD3-6F8E-4889-B612-53480FD2FD90}" dt="2024-11-13T17:18:56.465" v="3671" actId="20577"/>
          <ac:spMkLst>
            <pc:docMk/>
            <pc:sldMk cId="1165938971" sldId="665"/>
            <ac:spMk id="3" creationId="{23F05643-4BCA-3B81-2E7D-A0FC3A26A635}"/>
          </ac:spMkLst>
        </pc:spChg>
      </pc:sldChg>
      <pc:sldChg chg="modSp mod">
        <pc:chgData name="Kubota, Chieri" userId="56160bc7-0a83-4fd5-a914-d177fd4de895" providerId="ADAL" clId="{1777CAD3-6F8E-4889-B612-53480FD2FD90}" dt="2024-11-05T16:56:12.145" v="2085" actId="20577"/>
        <pc:sldMkLst>
          <pc:docMk/>
          <pc:sldMk cId="3456707170" sldId="907"/>
        </pc:sldMkLst>
        <pc:spChg chg="mod">
          <ac:chgData name="Kubota, Chieri" userId="56160bc7-0a83-4fd5-a914-d177fd4de895" providerId="ADAL" clId="{1777CAD3-6F8E-4889-B612-53480FD2FD90}" dt="2024-11-05T16:53:01.064" v="2046" actId="114"/>
          <ac:spMkLst>
            <pc:docMk/>
            <pc:sldMk cId="3456707170" sldId="907"/>
            <ac:spMk id="2" creationId="{0D65228A-A99F-E7E9-63D7-6138DAC78F87}"/>
          </ac:spMkLst>
        </pc:spChg>
        <pc:spChg chg="mod">
          <ac:chgData name="Kubota, Chieri" userId="56160bc7-0a83-4fd5-a914-d177fd4de895" providerId="ADAL" clId="{1777CAD3-6F8E-4889-B612-53480FD2FD90}" dt="2024-11-05T16:56:12.145" v="2085" actId="20577"/>
          <ac:spMkLst>
            <pc:docMk/>
            <pc:sldMk cId="3456707170" sldId="907"/>
            <ac:spMk id="3" creationId="{16176E30-9D18-56F6-921D-5544B9B4CB9B}"/>
          </ac:spMkLst>
        </pc:spChg>
      </pc:sldChg>
      <pc:sldChg chg="modSp new mod">
        <pc:chgData name="Kubota, Chieri" userId="56160bc7-0a83-4fd5-a914-d177fd4de895" providerId="ADAL" clId="{1777CAD3-6F8E-4889-B612-53480FD2FD90}" dt="2024-11-05T15:27:58.904" v="763" actId="20577"/>
        <pc:sldMkLst>
          <pc:docMk/>
          <pc:sldMk cId="2945002851" sldId="910"/>
        </pc:sldMkLst>
        <pc:spChg chg="mod">
          <ac:chgData name="Kubota, Chieri" userId="56160bc7-0a83-4fd5-a914-d177fd4de895" providerId="ADAL" clId="{1777CAD3-6F8E-4889-B612-53480FD2FD90}" dt="2024-11-05T15:22:51.703" v="618" actId="6549"/>
          <ac:spMkLst>
            <pc:docMk/>
            <pc:sldMk cId="2945002851" sldId="910"/>
            <ac:spMk id="2" creationId="{3536CDDB-54A3-BE55-E397-410A64A7B492}"/>
          </ac:spMkLst>
        </pc:spChg>
        <pc:spChg chg="mod">
          <ac:chgData name="Kubota, Chieri" userId="56160bc7-0a83-4fd5-a914-d177fd4de895" providerId="ADAL" clId="{1777CAD3-6F8E-4889-B612-53480FD2FD90}" dt="2024-11-05T15:27:58.904" v="763" actId="20577"/>
          <ac:spMkLst>
            <pc:docMk/>
            <pc:sldMk cId="2945002851" sldId="910"/>
            <ac:spMk id="3" creationId="{78EC59E6-0FE3-0286-682E-CF63FEC68763}"/>
          </ac:spMkLst>
        </pc:spChg>
      </pc:sldChg>
      <pc:sldChg chg="modSp new mod">
        <pc:chgData name="Kubota, Chieri" userId="56160bc7-0a83-4fd5-a914-d177fd4de895" providerId="ADAL" clId="{1777CAD3-6F8E-4889-B612-53480FD2FD90}" dt="2024-11-05T18:57:49.808" v="3187" actId="20577"/>
        <pc:sldMkLst>
          <pc:docMk/>
          <pc:sldMk cId="3843085655" sldId="911"/>
        </pc:sldMkLst>
        <pc:spChg chg="mod">
          <ac:chgData name="Kubota, Chieri" userId="56160bc7-0a83-4fd5-a914-d177fd4de895" providerId="ADAL" clId="{1777CAD3-6F8E-4889-B612-53480FD2FD90}" dt="2024-11-05T15:55:24.289" v="1421" actId="20577"/>
          <ac:spMkLst>
            <pc:docMk/>
            <pc:sldMk cId="3843085655" sldId="911"/>
            <ac:spMk id="2" creationId="{D4CD47EF-D389-1A69-17DD-80C95E347693}"/>
          </ac:spMkLst>
        </pc:spChg>
        <pc:spChg chg="mod">
          <ac:chgData name="Kubota, Chieri" userId="56160bc7-0a83-4fd5-a914-d177fd4de895" providerId="ADAL" clId="{1777CAD3-6F8E-4889-B612-53480FD2FD90}" dt="2024-11-05T18:57:49.808" v="3187" actId="20577"/>
          <ac:spMkLst>
            <pc:docMk/>
            <pc:sldMk cId="3843085655" sldId="911"/>
            <ac:spMk id="3" creationId="{D5535A29-98AE-34B2-DBE7-43918BA36DDB}"/>
          </ac:spMkLst>
        </pc:spChg>
      </pc:sldChg>
      <pc:sldChg chg="modSp new mod">
        <pc:chgData name="Kubota, Chieri" userId="56160bc7-0a83-4fd5-a914-d177fd4de895" providerId="ADAL" clId="{1777CAD3-6F8E-4889-B612-53480FD2FD90}" dt="2024-11-05T19:04:08.161" v="3613" actId="20577"/>
        <pc:sldMkLst>
          <pc:docMk/>
          <pc:sldMk cId="4165704692" sldId="912"/>
        </pc:sldMkLst>
        <pc:spChg chg="mod">
          <ac:chgData name="Kubota, Chieri" userId="56160bc7-0a83-4fd5-a914-d177fd4de895" providerId="ADAL" clId="{1777CAD3-6F8E-4889-B612-53480FD2FD90}" dt="2024-11-05T19:03:04.575" v="3555" actId="20577"/>
          <ac:spMkLst>
            <pc:docMk/>
            <pc:sldMk cId="4165704692" sldId="912"/>
            <ac:spMk id="2" creationId="{69651B65-114A-4DCE-5CC4-D0D3C81F6237}"/>
          </ac:spMkLst>
        </pc:spChg>
        <pc:spChg chg="mod">
          <ac:chgData name="Kubota, Chieri" userId="56160bc7-0a83-4fd5-a914-d177fd4de895" providerId="ADAL" clId="{1777CAD3-6F8E-4889-B612-53480FD2FD90}" dt="2024-11-05T19:04:08.161" v="3613" actId="20577"/>
          <ac:spMkLst>
            <pc:docMk/>
            <pc:sldMk cId="4165704692" sldId="912"/>
            <ac:spMk id="3" creationId="{4F6516FF-FD60-F91F-F721-CAAC7C85B82B}"/>
          </ac:spMkLst>
        </pc:spChg>
      </pc:sldChg>
      <pc:sldChg chg="modSp new mod">
        <pc:chgData name="Kubota, Chieri" userId="56160bc7-0a83-4fd5-a914-d177fd4de895" providerId="ADAL" clId="{1777CAD3-6F8E-4889-B612-53480FD2FD90}" dt="2024-11-05T18:54:09.622" v="2832" actId="14100"/>
        <pc:sldMkLst>
          <pc:docMk/>
          <pc:sldMk cId="3692301496" sldId="913"/>
        </pc:sldMkLst>
        <pc:spChg chg="mod">
          <ac:chgData name="Kubota, Chieri" userId="56160bc7-0a83-4fd5-a914-d177fd4de895" providerId="ADAL" clId="{1777CAD3-6F8E-4889-B612-53480FD2FD90}" dt="2024-11-05T18:54:09.622" v="2832" actId="14100"/>
          <ac:spMkLst>
            <pc:docMk/>
            <pc:sldMk cId="3692301496" sldId="913"/>
            <ac:spMk id="2" creationId="{C4552ACE-9AA9-F464-0999-BA7467622F2D}"/>
          </ac:spMkLst>
        </pc:spChg>
        <pc:spChg chg="mod">
          <ac:chgData name="Kubota, Chieri" userId="56160bc7-0a83-4fd5-a914-d177fd4de895" providerId="ADAL" clId="{1777CAD3-6F8E-4889-B612-53480FD2FD90}" dt="2024-11-05T15:39:01.793" v="1392" actId="6549"/>
          <ac:spMkLst>
            <pc:docMk/>
            <pc:sldMk cId="3692301496" sldId="913"/>
            <ac:spMk id="3" creationId="{C81FDB30-CA68-97B3-7D28-9B10000E7717}"/>
          </ac:spMkLst>
        </pc:spChg>
      </pc:sldChg>
      <pc:sldChg chg="modSp add mod">
        <pc:chgData name="Kubota, Chieri" userId="56160bc7-0a83-4fd5-a914-d177fd4de895" providerId="ADAL" clId="{1777CAD3-6F8E-4889-B612-53480FD2FD90}" dt="2024-11-05T18:55:08.702" v="2875" actId="20577"/>
        <pc:sldMkLst>
          <pc:docMk/>
          <pc:sldMk cId="2159887978" sldId="914"/>
        </pc:sldMkLst>
        <pc:spChg chg="mod">
          <ac:chgData name="Kubota, Chieri" userId="56160bc7-0a83-4fd5-a914-d177fd4de895" providerId="ADAL" clId="{1777CAD3-6F8E-4889-B612-53480FD2FD90}" dt="2024-11-05T15:31:42.781" v="1012" actId="20577"/>
          <ac:spMkLst>
            <pc:docMk/>
            <pc:sldMk cId="2159887978" sldId="914"/>
            <ac:spMk id="2" creationId="{C4552ACE-9AA9-F464-0999-BA7467622F2D}"/>
          </ac:spMkLst>
        </pc:spChg>
        <pc:spChg chg="mod">
          <ac:chgData name="Kubota, Chieri" userId="56160bc7-0a83-4fd5-a914-d177fd4de895" providerId="ADAL" clId="{1777CAD3-6F8E-4889-B612-53480FD2FD90}" dt="2024-11-05T18:55:08.702" v="2875" actId="20577"/>
          <ac:spMkLst>
            <pc:docMk/>
            <pc:sldMk cId="2159887978" sldId="914"/>
            <ac:spMk id="3" creationId="{C81FDB30-CA68-97B3-7D28-9B10000E7717}"/>
          </ac:spMkLst>
        </pc:spChg>
      </pc:sldChg>
      <pc:sldChg chg="addSp modSp new mod">
        <pc:chgData name="Kubota, Chieri" userId="56160bc7-0a83-4fd5-a914-d177fd4de895" providerId="ADAL" clId="{1777CAD3-6F8E-4889-B612-53480FD2FD90}" dt="2024-11-05T17:39:58.171" v="2095" actId="20577"/>
        <pc:sldMkLst>
          <pc:docMk/>
          <pc:sldMk cId="1015726849" sldId="915"/>
        </pc:sldMkLst>
        <pc:spChg chg="add mod">
          <ac:chgData name="Kubota, Chieri" userId="56160bc7-0a83-4fd5-a914-d177fd4de895" providerId="ADAL" clId="{1777CAD3-6F8E-4889-B612-53480FD2FD90}" dt="2024-11-05T17:39:58.171" v="2095" actId="20577"/>
          <ac:spMkLst>
            <pc:docMk/>
            <pc:sldMk cId="1015726849" sldId="915"/>
            <ac:spMk id="4" creationId="{202C7CED-BAFC-87E3-1D72-5A41C3A7D883}"/>
          </ac:spMkLst>
        </pc:spChg>
      </pc:sldChg>
      <pc:sldChg chg="modSp new mod">
        <pc:chgData name="Kubota, Chieri" userId="56160bc7-0a83-4fd5-a914-d177fd4de895" providerId="ADAL" clId="{1777CAD3-6F8E-4889-B612-53480FD2FD90}" dt="2024-11-05T17:41:39.049" v="2240" actId="114"/>
        <pc:sldMkLst>
          <pc:docMk/>
          <pc:sldMk cId="3740906507" sldId="916"/>
        </pc:sldMkLst>
        <pc:spChg chg="mod">
          <ac:chgData name="Kubota, Chieri" userId="56160bc7-0a83-4fd5-a914-d177fd4de895" providerId="ADAL" clId="{1777CAD3-6F8E-4889-B612-53480FD2FD90}" dt="2024-11-05T17:41:39.049" v="2240" actId="114"/>
          <ac:spMkLst>
            <pc:docMk/>
            <pc:sldMk cId="3740906507" sldId="916"/>
            <ac:spMk id="2" creationId="{84CC9598-A38B-FD7F-83E3-A7DC8B9A8D7C}"/>
          </ac:spMkLst>
        </pc:spChg>
      </pc:sldChg>
      <pc:sldChg chg="addSp delSp modSp new mod">
        <pc:chgData name="Kubota, Chieri" userId="56160bc7-0a83-4fd5-a914-d177fd4de895" providerId="ADAL" clId="{1777CAD3-6F8E-4889-B612-53480FD2FD90}" dt="2024-11-05T17:58:46.085" v="2765" actId="1076"/>
        <pc:sldMkLst>
          <pc:docMk/>
          <pc:sldMk cId="2887814376" sldId="917"/>
        </pc:sldMkLst>
        <pc:spChg chg="mod">
          <ac:chgData name="Kubota, Chieri" userId="56160bc7-0a83-4fd5-a914-d177fd4de895" providerId="ADAL" clId="{1777CAD3-6F8E-4889-B612-53480FD2FD90}" dt="2024-11-05T17:45:22.331" v="2344" actId="20577"/>
          <ac:spMkLst>
            <pc:docMk/>
            <pc:sldMk cId="2887814376" sldId="917"/>
            <ac:spMk id="2" creationId="{5FE21F28-1839-A5C8-BA18-566EC189ABC6}"/>
          </ac:spMkLst>
        </pc:spChg>
        <pc:spChg chg="del">
          <ac:chgData name="Kubota, Chieri" userId="56160bc7-0a83-4fd5-a914-d177fd4de895" providerId="ADAL" clId="{1777CAD3-6F8E-4889-B612-53480FD2FD90}" dt="2024-11-05T17:43:56.576" v="2315" actId="478"/>
          <ac:spMkLst>
            <pc:docMk/>
            <pc:sldMk cId="2887814376" sldId="917"/>
            <ac:spMk id="3" creationId="{BEF09023-61AD-7534-B1DE-1B18FA9BDF4D}"/>
          </ac:spMkLst>
        </pc:spChg>
        <pc:spChg chg="add del mod">
          <ac:chgData name="Kubota, Chieri" userId="56160bc7-0a83-4fd5-a914-d177fd4de895" providerId="ADAL" clId="{1777CAD3-6F8E-4889-B612-53480FD2FD90}" dt="2024-11-05T17:46:13.336" v="2350" actId="478"/>
          <ac:spMkLst>
            <pc:docMk/>
            <pc:sldMk cId="2887814376" sldId="917"/>
            <ac:spMk id="4" creationId="{2F81347F-3DE1-FA84-C66E-BE430589B8CA}"/>
          </ac:spMkLst>
        </pc:spChg>
        <pc:spChg chg="add mod ord">
          <ac:chgData name="Kubota, Chieri" userId="56160bc7-0a83-4fd5-a914-d177fd4de895" providerId="ADAL" clId="{1777CAD3-6F8E-4889-B612-53480FD2FD90}" dt="2024-11-05T17:58:46.085" v="2765" actId="1076"/>
          <ac:spMkLst>
            <pc:docMk/>
            <pc:sldMk cId="2887814376" sldId="917"/>
            <ac:spMk id="5" creationId="{78000735-E5C1-5DC2-61D7-1D33CE342F15}"/>
          </ac:spMkLst>
        </pc:spChg>
        <pc:spChg chg="add mod ord">
          <ac:chgData name="Kubota, Chieri" userId="56160bc7-0a83-4fd5-a914-d177fd4de895" providerId="ADAL" clId="{1777CAD3-6F8E-4889-B612-53480FD2FD90}" dt="2024-11-05T17:58:46.085" v="2765" actId="1076"/>
          <ac:spMkLst>
            <pc:docMk/>
            <pc:sldMk cId="2887814376" sldId="917"/>
            <ac:spMk id="6" creationId="{172A0D3F-68E0-81D5-0A6F-3ACFB9183CA6}"/>
          </ac:spMkLst>
        </pc:spChg>
        <pc:spChg chg="add mod ord">
          <ac:chgData name="Kubota, Chieri" userId="56160bc7-0a83-4fd5-a914-d177fd4de895" providerId="ADAL" clId="{1777CAD3-6F8E-4889-B612-53480FD2FD90}" dt="2024-11-05T17:58:46.085" v="2765" actId="1076"/>
          <ac:spMkLst>
            <pc:docMk/>
            <pc:sldMk cId="2887814376" sldId="917"/>
            <ac:spMk id="7" creationId="{39FC6E8C-7F6E-B0C7-F2CB-573BD0BB8007}"/>
          </ac:spMkLst>
        </pc:spChg>
        <pc:spChg chg="add mod">
          <ac:chgData name="Kubota, Chieri" userId="56160bc7-0a83-4fd5-a914-d177fd4de895" providerId="ADAL" clId="{1777CAD3-6F8E-4889-B612-53480FD2FD90}" dt="2024-11-05T17:58:46.085" v="2765" actId="1076"/>
          <ac:spMkLst>
            <pc:docMk/>
            <pc:sldMk cId="2887814376" sldId="917"/>
            <ac:spMk id="8" creationId="{73610698-34AB-6EFA-DC02-5716A76EE12F}"/>
          </ac:spMkLst>
        </pc:spChg>
      </pc:sldChg>
      <pc:sldChg chg="addSp delSp modSp mod">
        <pc:chgData name="Kubota, Chieri" userId="56160bc7-0a83-4fd5-a914-d177fd4de895" providerId="ADAL" clId="{1777CAD3-6F8E-4889-B612-53480FD2FD90}" dt="2024-11-11T18:53:23.715" v="3668" actId="1038"/>
        <pc:sldMkLst>
          <pc:docMk/>
          <pc:sldMk cId="2520584551" sldId="921"/>
        </pc:sldMkLst>
        <pc:spChg chg="add del mod">
          <ac:chgData name="Kubota, Chieri" userId="56160bc7-0a83-4fd5-a914-d177fd4de895" providerId="ADAL" clId="{1777CAD3-6F8E-4889-B612-53480FD2FD90}" dt="2024-11-11T18:52:02.493" v="3649" actId="478"/>
          <ac:spMkLst>
            <pc:docMk/>
            <pc:sldMk cId="2520584551" sldId="921"/>
            <ac:spMk id="3" creationId="{4E957B61-6999-4505-C973-E76E4077B24A}"/>
          </ac:spMkLst>
        </pc:spChg>
        <pc:spChg chg="mod">
          <ac:chgData name="Kubota, Chieri" userId="56160bc7-0a83-4fd5-a914-d177fd4de895" providerId="ADAL" clId="{1777CAD3-6F8E-4889-B612-53480FD2FD90}" dt="2024-11-11T18:49:29.030" v="3617" actId="1076"/>
          <ac:spMkLst>
            <pc:docMk/>
            <pc:sldMk cId="2520584551" sldId="921"/>
            <ac:spMk id="5" creationId="{F2BC2C4D-0CC6-2541-C436-A1C7012EAC11}"/>
          </ac:spMkLst>
        </pc:spChg>
        <pc:spChg chg="mod">
          <ac:chgData name="Kubota, Chieri" userId="56160bc7-0a83-4fd5-a914-d177fd4de895" providerId="ADAL" clId="{1777CAD3-6F8E-4889-B612-53480FD2FD90}" dt="2024-11-11T18:49:23.110" v="3615" actId="1076"/>
          <ac:spMkLst>
            <pc:docMk/>
            <pc:sldMk cId="2520584551" sldId="921"/>
            <ac:spMk id="8" creationId="{0D773D72-0EBB-B71B-25B0-61633FA457F0}"/>
          </ac:spMkLst>
        </pc:spChg>
        <pc:spChg chg="mod">
          <ac:chgData name="Kubota, Chieri" userId="56160bc7-0a83-4fd5-a914-d177fd4de895" providerId="ADAL" clId="{1777CAD3-6F8E-4889-B612-53480FD2FD90}" dt="2024-11-11T18:49:25.959" v="3616" actId="1076"/>
          <ac:spMkLst>
            <pc:docMk/>
            <pc:sldMk cId="2520584551" sldId="921"/>
            <ac:spMk id="9" creationId="{C89C5D05-9832-DD4A-8E26-DADF77E3FC60}"/>
          </ac:spMkLst>
        </pc:spChg>
        <pc:spChg chg="mod">
          <ac:chgData name="Kubota, Chieri" userId="56160bc7-0a83-4fd5-a914-d177fd4de895" providerId="ADAL" clId="{1777CAD3-6F8E-4889-B612-53480FD2FD90}" dt="2024-11-11T18:49:17.869" v="3614" actId="1076"/>
          <ac:spMkLst>
            <pc:docMk/>
            <pc:sldMk cId="2520584551" sldId="921"/>
            <ac:spMk id="10" creationId="{6F9F60D5-829F-15AE-8A65-05BB4ED6D3FE}"/>
          </ac:spMkLst>
        </pc:spChg>
        <pc:spChg chg="mod">
          <ac:chgData name="Kubota, Chieri" userId="56160bc7-0a83-4fd5-a914-d177fd4de895" providerId="ADAL" clId="{1777CAD3-6F8E-4889-B612-53480FD2FD90}" dt="2024-11-11T18:49:17.869" v="3614" actId="1076"/>
          <ac:spMkLst>
            <pc:docMk/>
            <pc:sldMk cId="2520584551" sldId="921"/>
            <ac:spMk id="11" creationId="{882403E9-D056-34FE-4A7B-F0D829908227}"/>
          </ac:spMkLst>
        </pc:spChg>
        <pc:spChg chg="add mod">
          <ac:chgData name="Kubota, Chieri" userId="56160bc7-0a83-4fd5-a914-d177fd4de895" providerId="ADAL" clId="{1777CAD3-6F8E-4889-B612-53480FD2FD90}" dt="2024-11-11T18:50:35.792" v="3638" actId="1076"/>
          <ac:spMkLst>
            <pc:docMk/>
            <pc:sldMk cId="2520584551" sldId="921"/>
            <ac:spMk id="13" creationId="{D3900DD2-40C1-D546-3C80-5B2FB9C66285}"/>
          </ac:spMkLst>
        </pc:spChg>
        <pc:spChg chg="add del mod">
          <ac:chgData name="Kubota, Chieri" userId="56160bc7-0a83-4fd5-a914-d177fd4de895" providerId="ADAL" clId="{1777CAD3-6F8E-4889-B612-53480FD2FD90}" dt="2024-11-11T18:52:06.807" v="3651" actId="478"/>
          <ac:spMkLst>
            <pc:docMk/>
            <pc:sldMk cId="2520584551" sldId="921"/>
            <ac:spMk id="14" creationId="{A01EA2F9-DE6D-5BCD-124D-428B7B43D1DF}"/>
          </ac:spMkLst>
        </pc:spChg>
        <pc:spChg chg="add mod">
          <ac:chgData name="Kubota, Chieri" userId="56160bc7-0a83-4fd5-a914-d177fd4de895" providerId="ADAL" clId="{1777CAD3-6F8E-4889-B612-53480FD2FD90}" dt="2024-11-11T18:53:23.715" v="3668" actId="1038"/>
          <ac:spMkLst>
            <pc:docMk/>
            <pc:sldMk cId="2520584551" sldId="921"/>
            <ac:spMk id="16" creationId="{0285F22E-6E53-0963-B120-6CA19B867BAF}"/>
          </ac:spMkLst>
        </pc:spChg>
        <pc:spChg chg="add mod">
          <ac:chgData name="Kubota, Chieri" userId="56160bc7-0a83-4fd5-a914-d177fd4de895" providerId="ADAL" clId="{1777CAD3-6F8E-4889-B612-53480FD2FD90}" dt="2024-11-11T18:53:10.216" v="3663" actId="554"/>
          <ac:spMkLst>
            <pc:docMk/>
            <pc:sldMk cId="2520584551" sldId="921"/>
            <ac:spMk id="17" creationId="{A3215FEC-3618-32DF-22B6-FB3280E31BDB}"/>
          </ac:spMkLst>
        </pc:spChg>
        <pc:spChg chg="add mod">
          <ac:chgData name="Kubota, Chieri" userId="56160bc7-0a83-4fd5-a914-d177fd4de895" providerId="ADAL" clId="{1777CAD3-6F8E-4889-B612-53480FD2FD90}" dt="2024-11-11T18:53:10.216" v="3663" actId="554"/>
          <ac:spMkLst>
            <pc:docMk/>
            <pc:sldMk cId="2520584551" sldId="921"/>
            <ac:spMk id="18" creationId="{37A09E43-84D9-C8FA-9459-511A4F8958CE}"/>
          </ac:spMkLst>
        </pc:spChg>
        <pc:picChg chg="mod">
          <ac:chgData name="Kubota, Chieri" userId="56160bc7-0a83-4fd5-a914-d177fd4de895" providerId="ADAL" clId="{1777CAD3-6F8E-4889-B612-53480FD2FD90}" dt="2024-11-11T18:49:17.869" v="3614" actId="1076"/>
          <ac:picMkLst>
            <pc:docMk/>
            <pc:sldMk cId="2520584551" sldId="921"/>
            <ac:picMk id="4" creationId="{0738070F-BCFA-6465-BFDF-C4476E06DE33}"/>
          </ac:picMkLst>
        </pc:picChg>
        <pc:picChg chg="mod">
          <ac:chgData name="Kubota, Chieri" userId="56160bc7-0a83-4fd5-a914-d177fd4de895" providerId="ADAL" clId="{1777CAD3-6F8E-4889-B612-53480FD2FD90}" dt="2024-11-11T18:49:17.869" v="3614" actId="1076"/>
          <ac:picMkLst>
            <pc:docMk/>
            <pc:sldMk cId="2520584551" sldId="921"/>
            <ac:picMk id="6" creationId="{D9FF544B-4AF3-FC9E-0D79-34C7F21F55E2}"/>
          </ac:picMkLst>
        </pc:picChg>
        <pc:picChg chg="mod">
          <ac:chgData name="Kubota, Chieri" userId="56160bc7-0a83-4fd5-a914-d177fd4de895" providerId="ADAL" clId="{1777CAD3-6F8E-4889-B612-53480FD2FD90}" dt="2024-11-11T18:49:17.869" v="3614" actId="1076"/>
          <ac:picMkLst>
            <pc:docMk/>
            <pc:sldMk cId="2520584551" sldId="921"/>
            <ac:picMk id="7" creationId="{CBC4724B-1EF4-03DE-6642-3DCEA8FD16F5}"/>
          </ac:picMkLst>
        </pc:picChg>
        <pc:picChg chg="add mod modCrop">
          <ac:chgData name="Kubota, Chieri" userId="56160bc7-0a83-4fd5-a914-d177fd4de895" providerId="ADAL" clId="{1777CAD3-6F8E-4889-B612-53480FD2FD90}" dt="2024-11-11T18:50:17.485" v="3629" actId="1076"/>
          <ac:picMkLst>
            <pc:docMk/>
            <pc:sldMk cId="2520584551" sldId="921"/>
            <ac:picMk id="12" creationId="{1A239EDC-FAB7-1C9C-E2D5-6583675DDFBF}"/>
          </ac:picMkLst>
        </pc:picChg>
        <pc:picChg chg="add mod">
          <ac:chgData name="Kubota, Chieri" userId="56160bc7-0a83-4fd5-a914-d177fd4de895" providerId="ADAL" clId="{1777CAD3-6F8E-4889-B612-53480FD2FD90}" dt="2024-11-11T18:53:01.690" v="3662" actId="1036"/>
          <ac:picMkLst>
            <pc:docMk/>
            <pc:sldMk cId="2520584551" sldId="921"/>
            <ac:picMk id="15" creationId="{A7FD17C9-8E32-D169-7C2C-E276C17D83B5}"/>
          </ac:picMkLst>
        </pc:picChg>
      </pc:sldChg>
    </pc:docChg>
  </pc:docChgLst>
  <pc:docChgLst>
    <pc:chgData name="Kubota, Chieri" userId="S::kubota.10@osu.edu::56160bc7-0a83-4fd5-a914-d177fd4de895" providerId="AD" clId="Web-{103503C1-A2D7-301D-0AE1-736918F6F23D}"/>
    <pc:docChg chg="modSld">
      <pc:chgData name="Kubota, Chieri" userId="S::kubota.10@osu.edu::56160bc7-0a83-4fd5-a914-d177fd4de895" providerId="AD" clId="Web-{103503C1-A2D7-301D-0AE1-736918F6F23D}" dt="2024-11-12T22:40:57.773" v="3"/>
      <pc:docMkLst>
        <pc:docMk/>
      </pc:docMkLst>
      <pc:sldChg chg="modNotes">
        <pc:chgData name="Kubota, Chieri" userId="S::kubota.10@osu.edu::56160bc7-0a83-4fd5-a914-d177fd4de895" providerId="AD" clId="Web-{103503C1-A2D7-301D-0AE1-736918F6F23D}" dt="2024-11-12T22:40:57.773" v="3"/>
        <pc:sldMkLst>
          <pc:docMk/>
          <pc:sldMk cId="1694101387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755DED-8723-6840-A3A1-ECE179B19C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FE4A00-7E45-B640-935C-324E81BBE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8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4C10160-B401-4E2E-9C41-5D9746FEB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A989456-3E9A-4667-8494-A4DBFBFC7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1987" name="Header Placeholder 3">
            <a:extLst>
              <a:ext uri="{FF2B5EF4-FFF2-40B4-BE49-F238E27FC236}">
                <a16:creationId xmlns:a16="http://schemas.microsoft.com/office/drawing/2014/main" id="{8FB72401-7A8C-42E0-9273-1C41E7DC23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5200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marL="0" marR="0" lvl="0" indent="0" algn="l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Copyright 2021 University of Florida.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49214CE4-01E0-404D-8493-6A355D624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>
            <a:lvl1pPr defTabSz="965200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471C121-B4B5-4F77-9DA8-113464C6E83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 micro-mol PPFD x 10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10 umol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4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241cff0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241cff000_0_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This was the work I completed last year to evaluate the methodology I developed for testing different light exposures.</a:t>
            </a:r>
          </a:p>
          <a:p>
            <a:pPr marL="0" indent="0">
              <a:buNone/>
            </a:pPr>
            <a:r>
              <a:rPr lang="en-US" dirty="0"/>
              <a:t>I used ‘Soraya’ to ensure I had enough plants to complete the experiment.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slide describes the treatment protocol and the next slide describes the evaluation procedure.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Flower mapping results including the results from last</a:t>
            </a:r>
            <a:r>
              <a:rPr lang="en-US" baseline="0" dirty="0"/>
              <a:t> year using ‘Soraya’ for easy comparison.</a:t>
            </a:r>
          </a:p>
          <a:p>
            <a:r>
              <a:rPr lang="en-US" baseline="0" dirty="0"/>
              <a:t>Note that the long day cultivars were different in their response suggesting that we can’t assume that long day cultivars respond similarly as suggested by </a:t>
            </a:r>
            <a:r>
              <a:rPr lang="en-US" baseline="0" dirty="0" err="1"/>
              <a:t>Sonsteby</a:t>
            </a:r>
            <a:r>
              <a:rPr lang="en-US" baseline="0" dirty="0"/>
              <a:t> and </a:t>
            </a:r>
            <a:r>
              <a:rPr lang="en-US" baseline="0" dirty="0" err="1"/>
              <a:t>Heide</a:t>
            </a:r>
            <a:r>
              <a:rPr lang="en-US" baseline="0" dirty="0"/>
              <a:t> in their work.</a:t>
            </a:r>
          </a:p>
          <a:p>
            <a:r>
              <a:rPr lang="en-US" baseline="0" dirty="0"/>
              <a:t>‘Sweet Charlie’ seems to be much more sensitive to treatment than ‘Chandler’.</a:t>
            </a:r>
          </a:p>
          <a:p>
            <a:r>
              <a:rPr lang="en-US" baseline="0" dirty="0"/>
              <a:t>However, this is only one method of evaluation.  I also have plants being forced in a long day greenhouse and have a field planting to be evaluated in the spring for inflorescence number, crown number, yield,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Below is an overview of the main findings to emphasize: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1.            The use of light during CS seems to be unnecessary. 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2.            Petiole length increased under darkness at warmer temperatures (&gt;3 °C)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3.            Quality of transplants decreased at low temperatures regardless of crown diameter.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4.            Transplants exposed to cold storage had lower root dry mass compared to those that were not stored.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5.            Transplants stored at low temperatures, especially those at or below -1.5 °C, experienced reduced quality and affected subsequent growth. Therefore, storage decisions should prioritize cost-effectiveness to ensure optimal outcomes.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= most leaves were dark, green with a healthy appearance</a:t>
            </a:r>
          </a:p>
          <a:p>
            <a:pPr marL="15875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= most transplants had slight chlorosis or leaf discoloration</a:t>
            </a:r>
          </a:p>
          <a:p>
            <a:pPr marL="15875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= leaves of most transplants showed chlorosis or browning and sings of water-soaked tissues</a:t>
            </a:r>
          </a:p>
          <a:p>
            <a:pPr marL="15875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= leaves of most transplants showed necrosis and severe water-soaked tissues.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8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F2B9-2CED-166F-02F8-31CCD9500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6774C-D949-6358-E74F-5938CD6D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22EB-B5C3-8BBD-1AAD-6816316D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408C-91A1-AF1B-4D69-687F3438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2354-79EF-BC55-7B1D-715203B3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6EBB-C73D-9DFC-6389-8A8EC1CF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75079-B85B-B38B-9DD3-64DB2A488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C99A-9271-01DD-2396-500F429E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57517-34B7-E633-EC36-AC0013C3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F90E-3054-A113-FFE3-C097B9B4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D90B-1E4D-9E25-F446-B0C596BA3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F1F08-2390-197C-F924-EDAFDA1B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48C3-4F7D-263A-8565-90165B12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4F6AD-DCF9-9946-E4BA-9AE68217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074-48EE-0ECA-D9F1-81411E62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rgbClr val="5501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795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ne 1">
            <a:extLst>
              <a:ext uri="{FF2B5EF4-FFF2-40B4-BE49-F238E27FC236}">
                <a16:creationId xmlns:a16="http://schemas.microsoft.com/office/drawing/2014/main" id="{2024BB39-6718-4C49-AADC-DCE25310DEAF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 2">
            <a:extLst>
              <a:ext uri="{FF2B5EF4-FFF2-40B4-BE49-F238E27FC236}">
                <a16:creationId xmlns:a16="http://schemas.microsoft.com/office/drawing/2014/main" id="{774C580A-840B-D04A-9C9F-8BEB154E11CD}"/>
              </a:ext>
            </a:extLst>
          </p:cNvPr>
          <p:cNvCxnSpPr>
            <a:cxnSpLocks/>
          </p:cNvCxnSpPr>
          <p:nvPr/>
        </p:nvCxnSpPr>
        <p:spPr>
          <a:xfrm>
            <a:off x="10871200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 3">
            <a:extLst>
              <a:ext uri="{FF2B5EF4-FFF2-40B4-BE49-F238E27FC236}">
                <a16:creationId xmlns:a16="http://schemas.microsoft.com/office/drawing/2014/main" id="{45F43EE4-84F9-A347-ABF0-9FE3CE22861F}"/>
              </a:ext>
            </a:extLst>
          </p:cNvPr>
          <p:cNvCxnSpPr>
            <a:cxnSpLocks/>
          </p:cNvCxnSpPr>
          <p:nvPr/>
        </p:nvCxnSpPr>
        <p:spPr>
          <a:xfrm>
            <a:off x="11869933" y="1609361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8156" y="1626244"/>
            <a:ext cx="9383037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0" i="1" cap="none" spc="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488155" y="3429001"/>
            <a:ext cx="9383031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tx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10C25-56DC-8142-853C-007A1E9C8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8154" y="4031615"/>
            <a:ext cx="9383017" cy="338328"/>
          </a:xfrm>
        </p:spPr>
        <p:txBody>
          <a:bodyPr lIns="0" tIns="0" rIns="0" bIns="0"/>
          <a:lstStyle>
            <a:lvl1pPr marL="4763" indent="0">
              <a:buNone/>
              <a:tabLst/>
              <a:defRPr sz="3200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4C41F22-9002-BF4A-9978-33C9664C0B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8167" y="4485240"/>
            <a:ext cx="9383007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84073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Bar">
            <a:extLst>
              <a:ext uri="{FF2B5EF4-FFF2-40B4-BE49-F238E27FC236}">
                <a16:creationId xmlns:a16="http://schemas.microsoft.com/office/drawing/2014/main" id="{B1922CE4-EA1C-4E4A-82AE-85CF9FED6160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923430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904165" y="988393"/>
            <a:ext cx="9234311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0" i="0">
                <a:solidFill>
                  <a:schemeClr val="bg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1962542"/>
            <a:ext cx="9250728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</p:txBody>
      </p:sp>
      <p:cxnSp>
        <p:nvCxnSpPr>
          <p:cNvPr id="7" name="Line 1">
            <a:extLst>
              <a:ext uri="{FF2B5EF4-FFF2-40B4-BE49-F238E27FC236}">
                <a16:creationId xmlns:a16="http://schemas.microsoft.com/office/drawing/2014/main" id="{9376245B-A158-4343-924A-84634FC9D3E0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 2">
            <a:extLst>
              <a:ext uri="{FF2B5EF4-FFF2-40B4-BE49-F238E27FC236}">
                <a16:creationId xmlns:a16="http://schemas.microsoft.com/office/drawing/2014/main" id="{330AA77C-DAD5-A741-B4B4-20138A839845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 3">
            <a:extLst>
              <a:ext uri="{FF2B5EF4-FFF2-40B4-BE49-F238E27FC236}">
                <a16:creationId xmlns:a16="http://schemas.microsoft.com/office/drawing/2014/main" id="{535F094A-0145-EE43-AAEF-628AE03581BF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7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64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24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Bar">
            <a:extLst>
              <a:ext uri="{FF2B5EF4-FFF2-40B4-BE49-F238E27FC236}">
                <a16:creationId xmlns:a16="http://schemas.microsoft.com/office/drawing/2014/main" id="{B1922CE4-EA1C-4E4A-82AE-85CF9FED6160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923430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7" name="Line 1">
            <a:extLst>
              <a:ext uri="{FF2B5EF4-FFF2-40B4-BE49-F238E27FC236}">
                <a16:creationId xmlns:a16="http://schemas.microsoft.com/office/drawing/2014/main" id="{9376245B-A158-4343-924A-84634FC9D3E0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 3">
            <a:extLst>
              <a:ext uri="{FF2B5EF4-FFF2-40B4-BE49-F238E27FC236}">
                <a16:creationId xmlns:a16="http://schemas.microsoft.com/office/drawing/2014/main" id="{535F094A-0145-EE43-AAEF-628AE03581BF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8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64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24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(text + 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ne 1">
            <a:extLst>
              <a:ext uri="{FF2B5EF4-FFF2-40B4-BE49-F238E27FC236}">
                <a16:creationId xmlns:a16="http://schemas.microsoft.com/office/drawing/2014/main" id="{F14D0CE5-5CA6-8F4C-A91B-4AF2FB65BD2E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164" y="1908235"/>
            <a:ext cx="5191839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  <a:br>
              <a:rPr lang="en-US"/>
            </a:br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Line 2">
            <a:extLst>
              <a:ext uri="{FF2B5EF4-FFF2-40B4-BE49-F238E27FC236}">
                <a16:creationId xmlns:a16="http://schemas.microsoft.com/office/drawing/2014/main" id="{49BEBBF6-8908-D545-9BF5-4E2BD6842D14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ne 3">
            <a:extLst>
              <a:ext uri="{FF2B5EF4-FFF2-40B4-BE49-F238E27FC236}">
                <a16:creationId xmlns:a16="http://schemas.microsoft.com/office/drawing/2014/main" id="{58A35516-8823-A94F-8D17-E7DE5189629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ack Bar">
            <a:extLst>
              <a:ext uri="{FF2B5EF4-FFF2-40B4-BE49-F238E27FC236}">
                <a16:creationId xmlns:a16="http://schemas.microsoft.com/office/drawing/2014/main" id="{D3D631D8-9786-C340-8005-B84540BA4259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0ED0C92-C846-4BB6-BFA8-C5E4121D1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10660115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202315DF-3821-47A5-9088-7980DD00E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164" y="979240"/>
            <a:ext cx="5191837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0" i="0">
                <a:solidFill>
                  <a:schemeClr val="bg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451DE4A5-C710-4333-BB15-E4BD7FAF6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9202" y="1908235"/>
            <a:ext cx="5191839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  <a:br>
              <a:rPr lang="en-US"/>
            </a:br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text + 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ne 1">
            <a:extLst>
              <a:ext uri="{FF2B5EF4-FFF2-40B4-BE49-F238E27FC236}">
                <a16:creationId xmlns:a16="http://schemas.microsoft.com/office/drawing/2014/main" id="{F14D0CE5-5CA6-8F4C-A91B-4AF2FB65BD2E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164" y="1917390"/>
            <a:ext cx="5191839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  <a:br>
              <a:rPr lang="en-US"/>
            </a:br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4237" y="1920878"/>
            <a:ext cx="5210043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766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Insert picture or chart here</a:t>
            </a:r>
          </a:p>
        </p:txBody>
      </p:sp>
      <p:cxnSp>
        <p:nvCxnSpPr>
          <p:cNvPr id="14" name="Line 2">
            <a:extLst>
              <a:ext uri="{FF2B5EF4-FFF2-40B4-BE49-F238E27FC236}">
                <a16:creationId xmlns:a16="http://schemas.microsoft.com/office/drawing/2014/main" id="{49BEBBF6-8908-D545-9BF5-4E2BD6842D14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ne 3">
            <a:extLst>
              <a:ext uri="{FF2B5EF4-FFF2-40B4-BE49-F238E27FC236}">
                <a16:creationId xmlns:a16="http://schemas.microsoft.com/office/drawing/2014/main" id="{58A35516-8823-A94F-8D17-E7DE5189629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ack Bar">
            <a:extLst>
              <a:ext uri="{FF2B5EF4-FFF2-40B4-BE49-F238E27FC236}">
                <a16:creationId xmlns:a16="http://schemas.microsoft.com/office/drawing/2014/main" id="{D3D631D8-9786-C340-8005-B84540BA4259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0ED0C92-C846-4BB6-BFA8-C5E4121D1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923430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202315DF-3821-47A5-9088-7980DD00E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165" y="988393"/>
            <a:ext cx="9234311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0" i="0">
                <a:solidFill>
                  <a:schemeClr val="bg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2873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3" y="1603263"/>
            <a:ext cx="11029628" cy="423346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7430993" y="341206"/>
            <a:ext cx="3838891" cy="498599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Brief photo caption. Place in top left or right corner. Make text black or white for legibility.</a:t>
            </a:r>
          </a:p>
        </p:txBody>
      </p:sp>
      <p:cxnSp>
        <p:nvCxnSpPr>
          <p:cNvPr id="24" name="Line 2">
            <a:extLst>
              <a:ext uri="{FF2B5EF4-FFF2-40B4-BE49-F238E27FC236}">
                <a16:creationId xmlns:a16="http://schemas.microsoft.com/office/drawing/2014/main" id="{461AAE78-C01B-DD4E-A8D1-EE36B5982A91}"/>
              </a:ext>
            </a:extLst>
          </p:cNvPr>
          <p:cNvCxnSpPr>
            <a:cxnSpLocks/>
          </p:cNvCxnSpPr>
          <p:nvPr/>
        </p:nvCxnSpPr>
        <p:spPr>
          <a:xfrm>
            <a:off x="1203520" y="287141"/>
            <a:ext cx="0" cy="1310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ne 1">
            <a:extLst>
              <a:ext uri="{FF2B5EF4-FFF2-40B4-BE49-F238E27FC236}">
                <a16:creationId xmlns:a16="http://schemas.microsoft.com/office/drawing/2014/main" id="{21BC6E96-DF2B-8440-A274-01B147FA7741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ne 2">
            <a:extLst>
              <a:ext uri="{FF2B5EF4-FFF2-40B4-BE49-F238E27FC236}">
                <a16:creationId xmlns:a16="http://schemas.microsoft.com/office/drawing/2014/main" id="{C819320E-21DC-7441-8E98-0A2A8E985445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ne 3">
            <a:extLst>
              <a:ext uri="{FF2B5EF4-FFF2-40B4-BE49-F238E27FC236}">
                <a16:creationId xmlns:a16="http://schemas.microsoft.com/office/drawing/2014/main" id="{C5EEDD78-263A-434C-80D7-166880875E0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3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(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e 1">
            <a:extLst>
              <a:ext uri="{FF2B5EF4-FFF2-40B4-BE49-F238E27FC236}">
                <a16:creationId xmlns:a16="http://schemas.microsoft.com/office/drawing/2014/main" id="{21BC6E96-DF2B-8440-A274-01B147FA7741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ne 3">
            <a:extLst>
              <a:ext uri="{FF2B5EF4-FFF2-40B4-BE49-F238E27FC236}">
                <a16:creationId xmlns:a16="http://schemas.microsoft.com/office/drawing/2014/main" id="{C5EEDD78-263A-434C-80D7-166880875E0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51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135-B598-30BC-1A09-BE7E64B9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841A-649D-D421-3714-DDD9D4709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DD75-1B0D-6A78-5585-C1F3623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EB1D-8ED3-FC0B-C308-F972C73C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A3DE-EA82-E32F-C52A-6EFC5585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6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Fact/Highligh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893545" y="1466568"/>
            <a:ext cx="6419331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2415568" y="2744421"/>
            <a:ext cx="7360867" cy="795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8270" y="2811030"/>
            <a:ext cx="6895463" cy="574516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733" b="1" i="0" spc="30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69" y="3540352"/>
            <a:ext cx="6678467" cy="1122744"/>
          </a:xfrm>
        </p:spPr>
        <p:txBody>
          <a:bodyPr lIns="0" tIns="0" rIns="0" bIns="0">
            <a:noAutofit/>
          </a:bodyPr>
          <a:lstStyle>
            <a:lvl1pPr marL="0" marR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Fact or highlight. Keep it short with bite-size chunks of information.</a:t>
            </a:r>
          </a:p>
        </p:txBody>
      </p:sp>
      <p:cxnSp>
        <p:nvCxnSpPr>
          <p:cNvPr id="12" name="Line 1">
            <a:extLst>
              <a:ext uri="{FF2B5EF4-FFF2-40B4-BE49-F238E27FC236}">
                <a16:creationId xmlns:a16="http://schemas.microsoft.com/office/drawing/2014/main" id="{056A44C2-1712-D049-B79F-1F5B54B3CBD3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 2">
            <a:extLst>
              <a:ext uri="{FF2B5EF4-FFF2-40B4-BE49-F238E27FC236}">
                <a16:creationId xmlns:a16="http://schemas.microsoft.com/office/drawing/2014/main" id="{82698863-7ACA-284D-A7A3-E1738435C2E2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 3">
            <a:extLst>
              <a:ext uri="{FF2B5EF4-FFF2-40B4-BE49-F238E27FC236}">
                <a16:creationId xmlns:a16="http://schemas.microsoft.com/office/drawing/2014/main" id="{8937E991-6536-C047-837C-8128A3201F24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1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orient="horz" pos="756">
          <p15:clr>
            <a:srgbClr val="FBAE40"/>
          </p15:clr>
        </p15:guide>
        <p15:guide id="8" orient="horz" pos="11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73209" y="1557667"/>
            <a:ext cx="7313515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0" i="1" cap="none" spc="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F0D9BF2-CC1D-2849-845E-6A8A63C4A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208" y="2966523"/>
            <a:ext cx="9397985" cy="338328"/>
          </a:xfrm>
        </p:spPr>
        <p:txBody>
          <a:bodyPr lIns="0" tIns="0" rIns="0" bIns="0"/>
          <a:lstStyle>
            <a:lvl1pPr marL="4763" indent="0">
              <a:buNone/>
              <a:tabLst/>
              <a:defRPr sz="3200" b="1" i="0">
                <a:solidFill>
                  <a:srgbClr val="CFB99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Name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D4392CA-F360-BB4D-8735-CC02EA6BF7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3409443"/>
            <a:ext cx="9397991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0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FB0BAA0-29C0-B345-B95A-FCF294CB7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202" y="3759229"/>
            <a:ext cx="9397980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0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School/Department/Office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C5C1FD7-4419-8745-90CB-49EB95276C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3202" y="4125949"/>
            <a:ext cx="9397967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0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 err="1"/>
              <a:t>email@purdue.edu</a:t>
            </a:r>
            <a:endParaRPr lang="en-US"/>
          </a:p>
        </p:txBody>
      </p:sp>
      <p:cxnSp>
        <p:nvCxnSpPr>
          <p:cNvPr id="20" name="Line 1">
            <a:extLst>
              <a:ext uri="{FF2B5EF4-FFF2-40B4-BE49-F238E27FC236}">
                <a16:creationId xmlns:a16="http://schemas.microsoft.com/office/drawing/2014/main" id="{FC110C3B-A37E-E644-BF54-781CF756F0A1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ne 2">
            <a:extLst>
              <a:ext uri="{FF2B5EF4-FFF2-40B4-BE49-F238E27FC236}">
                <a16:creationId xmlns:a16="http://schemas.microsoft.com/office/drawing/2014/main" id="{7D5C1730-EFF8-714F-9F32-988F24FAB0E3}"/>
              </a:ext>
            </a:extLst>
          </p:cNvPr>
          <p:cNvCxnSpPr>
            <a:cxnSpLocks/>
          </p:cNvCxnSpPr>
          <p:nvPr/>
        </p:nvCxnSpPr>
        <p:spPr>
          <a:xfrm>
            <a:off x="10871200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ne 3">
            <a:extLst>
              <a:ext uri="{FF2B5EF4-FFF2-40B4-BE49-F238E27FC236}">
                <a16:creationId xmlns:a16="http://schemas.microsoft.com/office/drawing/2014/main" id="{C88C53C0-C031-E74E-841C-46430832C47C}"/>
              </a:ext>
            </a:extLst>
          </p:cNvPr>
          <p:cNvCxnSpPr>
            <a:cxnSpLocks/>
          </p:cNvCxnSpPr>
          <p:nvPr/>
        </p:nvCxnSpPr>
        <p:spPr>
          <a:xfrm>
            <a:off x="11869933" y="1609361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2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3924-BC9C-4073-A6A5-7139CE6E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1A62-6D9E-49AB-941F-B8304229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F081-6DD4-4E4C-83A0-76EAE6EA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B8FE-4EA8-46D6-A1A3-144EFAA5BF14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36893-ADE1-47F9-83A3-178B4D97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02A3-1824-422D-A11F-A19FC534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50F-5CE2-49CF-85A8-34C826C10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1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DCA6-9A75-458A-AA31-DD4B5CCC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8C5E-F5D0-43E7-A640-3F2115960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492C-84B5-4FEA-8C09-B55964527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257EF-9C2E-4F41-8FA4-2B032A20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B8FE-4EA8-46D6-A1A3-144EFAA5BF14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15A68-D7C2-4649-B10E-AE1F6C78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05C30-D005-4890-BFCC-8526999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50F-5CE2-49CF-85A8-34C826C10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1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1"/>
            <a:ext cx="12191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066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9670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988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540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29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004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F9AA-B0F8-CA7E-5FCE-8F7880BA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823A1-8552-F0EE-FED2-214F49AB9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CCB2-9990-4818-CC12-FDEF9112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8B530-FB69-C720-A97D-AB8BAEFD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0132-F277-BBE3-F546-1E9C18B3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8AF628A-A867-4937-BBE5-207DB6F9C51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12/18/24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>
                <a:solidFill>
                  <a:prstClr val="black">
                    <a:tint val="95000"/>
                  </a:prstClr>
                </a:solidFill>
              </a:rPr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A9B540C-44DA-4F69-89C9-7C84606640D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9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8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9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79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2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2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A051B39-B140-43FE-96DB-472A2B59CE7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12/18/24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>
                <a:solidFill>
                  <a:prstClr val="black">
                    <a:tint val="95000"/>
                  </a:prstClr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A9B540C-44DA-4F69-89C9-7C84606640D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59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5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0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6171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rgbClr val="5501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423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rgbClr val="7F9A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600" cy="2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732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4025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28B33-3523-2883-3882-1B4A1AC0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704F-6D74-9A48-A203-6EACF9F54796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3383E-7DEC-CC9E-46C0-EA877C71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BD456-B268-AE1D-EA6C-4A942AA9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09CA-EF1B-D742-814C-CB88AE89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97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D8A4-50DA-71FA-58A4-F781917B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AA2A-E06F-F94B-8CC6-AA47BF98A141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D513-89B5-0A9A-8E53-69DDD765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AA9D-451B-0655-6BC0-A8B60FFC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BAB8-F842-2A47-BD53-175AEF93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15D9-8F03-8EBF-AC4F-7D8CA0C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54FA-A740-44EC-9930-62419F4C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022D4-DB19-BB8E-AF35-AA738493E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572E2-A171-6029-083E-1106FC66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33ED-D9BA-0E89-CACB-DF818989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02213-7819-8583-337C-85D76A85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8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A0D8-888C-8A96-A1FA-7A7AADB7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37F6-B992-0344-B3EC-ED23734B5BAE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036F-BA64-3CB7-CC5F-523EFF17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B202-065F-B148-B1D4-F86E4C2B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4A21-4D42-3740-8AF9-CD53253E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3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673CDC-77A6-6642-FCA1-FCD3571D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A3E8-A393-1B41-8BF9-40425B4D7419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1421B-D4CE-D718-906B-38CD3766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8D6FA9-A3AD-294B-DC4E-E8D1F3F8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F8B0-5149-874E-908A-0EC490B7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4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ADECB4-A326-5A62-7F89-1B25C342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8C4F-18BB-EA4F-A676-10511E7DB21A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72C5C9-9D14-EBA2-F755-673C9605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FFFB7D-1B7A-24AB-95BE-FACE1133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D4FE-3739-B34A-A973-FE02971AB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7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087C50-5822-2CD7-819E-655D8A99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7EAC-D682-DA4B-B692-5FC302C64DC4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AB8127-C461-4493-C2E6-F266AF96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8F181B-0E27-1A6E-8D55-C8AFDC11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AD7E-D363-A948-94CC-5E7DB8769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1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B794E9-A538-1860-0019-279A53FF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D447-B6E6-3146-95AE-6F16B4F22B03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D26230-9BCE-FCF0-6269-261C6E3E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8E8BD5-4066-C85E-9BE5-B16EC7B9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2659-8608-2640-9EE1-B40320A83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8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D487DD-B19D-996C-4982-76280E2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DB6F-9ECF-FE4B-8DC5-E5508F1C566B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DBD424-1757-7408-0FFB-537B9613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E89A01-430F-68F7-5E14-3ACDE64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C7A6-833B-2145-99C8-627603082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6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2BFD2C-7762-971F-0383-F6874FE7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D035-EFC8-0440-8A09-40AE579CAD50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A5EA2-D65A-FAF6-1355-6992AE40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BCA9C-EDA7-6D66-3F6A-626BDD09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68D8-882F-964D-B365-B11FF969A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6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EAFB5-D3EB-954E-6335-4A241FFE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EAAE-C6BA-BE4A-ADA5-B11D457ED1A5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27D2-94E8-9A94-8304-B8D5BBF4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489B-10EB-7D25-55A9-7A99B2DE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3CE2-C6F3-5B40-AC3B-F1C66C022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5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59DF6-2047-8847-3452-F3A99955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CAE4-BB8E-4340-AF05-D966AAEC9D2F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22A7A-88B3-4A87-2AB8-8FF8164A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4211-BF29-26F7-F7FB-F186AEF0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D50F-37CD-7743-A30B-5E60E0D0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8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ne 1">
            <a:extLst>
              <a:ext uri="{FF2B5EF4-FFF2-40B4-BE49-F238E27FC236}">
                <a16:creationId xmlns:a16="http://schemas.microsoft.com/office/drawing/2014/main" id="{10D4931B-E363-C439-249C-99B9EC245345}"/>
              </a:ext>
            </a:extLst>
          </p:cNvPr>
          <p:cNvCxnSpPr>
            <a:cxnSpLocks/>
          </p:cNvCxnSpPr>
          <p:nvPr/>
        </p:nvCxnSpPr>
        <p:spPr>
          <a:xfrm>
            <a:off x="300039" y="1"/>
            <a:ext cx="0" cy="58372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ne 2">
            <a:extLst>
              <a:ext uri="{FF2B5EF4-FFF2-40B4-BE49-F238E27FC236}">
                <a16:creationId xmlns:a16="http://schemas.microsoft.com/office/drawing/2014/main" id="{FD3B9F01-3344-2678-60C8-569F97DBE455}"/>
              </a:ext>
            </a:extLst>
          </p:cNvPr>
          <p:cNvCxnSpPr>
            <a:cxnSpLocks/>
          </p:cNvCxnSpPr>
          <p:nvPr/>
        </p:nvCxnSpPr>
        <p:spPr>
          <a:xfrm>
            <a:off x="10871200" y="5735637"/>
            <a:ext cx="0" cy="112236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ne 3">
            <a:extLst>
              <a:ext uri="{FF2B5EF4-FFF2-40B4-BE49-F238E27FC236}">
                <a16:creationId xmlns:a16="http://schemas.microsoft.com/office/drawing/2014/main" id="{36526965-F9BC-0DEF-F981-86BD7B3D222C}"/>
              </a:ext>
            </a:extLst>
          </p:cNvPr>
          <p:cNvCxnSpPr>
            <a:cxnSpLocks/>
          </p:cNvCxnSpPr>
          <p:nvPr/>
        </p:nvCxnSpPr>
        <p:spPr>
          <a:xfrm>
            <a:off x="11869739" y="1609726"/>
            <a:ext cx="0" cy="52609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/>
          </p:nvPr>
        </p:nvSpPr>
        <p:spPr bwMode="blackWhite">
          <a:xfrm>
            <a:off x="1488156" y="1626244"/>
            <a:ext cx="9383037" cy="1477328"/>
          </a:xfrm>
          <a:prstGeom prst="rect">
            <a:avLst/>
          </a:prstGeom>
          <a:noFill/>
          <a:ln w="38100">
            <a:noFill/>
          </a:ln>
        </p:spPr>
        <p:txBody>
          <a:bodyPr lIns="0" tIns="0" rIns="0" bIns="0" anchor="t">
            <a:spAutoFit/>
          </a:bodyPr>
          <a:lstStyle>
            <a:lvl1pPr algn="l">
              <a:lnSpc>
                <a:spcPct val="80000"/>
              </a:lnSpc>
              <a:defRPr sz="6000" b="0" i="1" cap="none" spc="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488156" y="3429002"/>
            <a:ext cx="9383031" cy="4431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="1" i="0">
                <a:solidFill>
                  <a:schemeClr val="tx2"/>
                </a:solidFill>
                <a:latin typeface="Franklin Gothic Demi Cond" panose="020B0603020102020204" pitchFamily="34" charset="0"/>
              </a:defRPr>
            </a:lvl1pPr>
            <a:lvl2pPr marL="457167" indent="0" algn="ctr">
              <a:buNone/>
              <a:defRPr sz="19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88156" y="4031615"/>
            <a:ext cx="9383017" cy="338328"/>
          </a:xfrm>
        </p:spPr>
        <p:txBody>
          <a:bodyPr lIns="0" tIns="0" rIns="0" bIns="0"/>
          <a:lstStyle>
            <a:lvl1pPr marL="4763" indent="0">
              <a:buNone/>
              <a:tabLst/>
              <a:defRPr sz="3200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488168" y="4485240"/>
            <a:ext cx="9383007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37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39A3-2CDD-EA57-C7F1-F1DB5B23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0066-9F16-47B4-332E-91866510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A80BC-1D2A-DE36-1D7A-935126E3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5D7FF-FDB3-B754-982D-381DA0C3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B769A-F03D-41F1-45E9-3A268F535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BB40A-1F62-CBDE-C98B-C70FF404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C6263-05FE-75E9-1DBB-B3CDDE07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A991-0E33-777C-ED50-CADA644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1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- Copy">
    <p:bg>
      <p:bgPr>
        <a:solidFill>
          <a:srgbClr val="B19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ck Bar">
            <a:extLst>
              <a:ext uri="{FF2B5EF4-FFF2-40B4-BE49-F238E27FC236}">
                <a16:creationId xmlns:a16="http://schemas.microsoft.com/office/drawing/2014/main" id="{FE814119-E8FC-5DA8-357F-16CAFD09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1515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 bwMode="blackWhite">
          <a:xfrm>
            <a:off x="1043556" y="200976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lIns="0" tIns="0" rIns="0" bIns="0" anchor="t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/>
          </p:nvPr>
        </p:nvSpPr>
        <p:spPr>
          <a:xfrm>
            <a:off x="1043556" y="912903"/>
            <a:ext cx="7321993" cy="3046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35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(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ne 1">
            <a:extLst>
              <a:ext uri="{FF2B5EF4-FFF2-40B4-BE49-F238E27FC236}">
                <a16:creationId xmlns:a16="http://schemas.microsoft.com/office/drawing/2014/main" id="{661FE35B-E280-4B08-DD53-4442913AE3F0}"/>
              </a:ext>
            </a:extLst>
          </p:cNvPr>
          <p:cNvCxnSpPr>
            <a:cxnSpLocks/>
          </p:cNvCxnSpPr>
          <p:nvPr/>
        </p:nvCxnSpPr>
        <p:spPr>
          <a:xfrm>
            <a:off x="300038" y="0"/>
            <a:ext cx="0" cy="58372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 3">
            <a:extLst>
              <a:ext uri="{FF2B5EF4-FFF2-40B4-BE49-F238E27FC236}">
                <a16:creationId xmlns:a16="http://schemas.microsoft.com/office/drawing/2014/main" id="{AE819DCE-9E1C-31E6-D87E-321FB0BD73F7}"/>
              </a:ext>
            </a:extLst>
          </p:cNvPr>
          <p:cNvCxnSpPr>
            <a:cxnSpLocks/>
          </p:cNvCxnSpPr>
          <p:nvPr/>
        </p:nvCxnSpPr>
        <p:spPr>
          <a:xfrm>
            <a:off x="11893550" y="1597025"/>
            <a:ext cx="0" cy="52609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6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A954-CDAC-E200-69A8-6A32D956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7C0EA-AF15-0126-AC2B-68C648C4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F5C1A-1AE0-6363-A754-94482339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D4CC7-DABE-E046-CB75-6620FD02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2AA47-DA24-01E9-C79A-D891059F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A10B8-26AA-87BB-A237-F382F597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9194-0E75-D201-9472-FA042C58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C4BD-5318-A9FD-ECDA-1027B8D2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5DB7-F88C-301E-58C1-A4E00C6A4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7D946-852C-F243-175F-CC02212B4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A9E1C-DCDC-A5E5-CBBA-A44483EA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343E-0512-528A-3417-6AE5DFB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D9D49-8ED2-C912-B8D8-A50EE45E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FD8C-DDFB-77B4-39C7-93E4104B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06962-25C6-8316-AF6D-035243424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B7707-99DB-A38C-0309-0D07640E2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925A5-7749-BBBE-AE2D-50EA52BC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B956A-BE2D-AE3E-1F86-B04D432F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947E-9B96-F7D4-097C-40784FA5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6B0C-16FE-1120-85E5-43D198AD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7A3A-8873-EF75-9A67-EE7755FAA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DB0F3-481D-97A3-66F2-6A75AAB63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0021-10FF-8080-CC3E-B64F42B6F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8579-F305-99AE-ABBF-BBE5AD32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6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6" y="2638047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8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1pPr>
      <a:lvl2pPr marL="45717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2pPr>
      <a:lvl3pPr marL="68576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3pPr>
      <a:lvl4pPr marL="914354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4pPr>
      <a:lvl5pPr marL="1142942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5pPr>
      <a:lvl6pPr marL="131438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2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26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70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42">
          <p15:clr>
            <a:srgbClr val="F26B43"/>
          </p15:clr>
        </p15:guide>
        <p15:guide id="4" orient="horz" pos="2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2" y="0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3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377"/>
            <a:fld id="{B0C4986D-6BE9-4264-908F-02DB36FD8D6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12/18/24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7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377"/>
            <a:r>
              <a:rPr lang="en-US">
                <a:solidFill>
                  <a:prstClr val="black">
                    <a:tint val="9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377"/>
            <a:fld id="{BA9B540C-44DA-4F69-89C9-7C84606640D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01" indent="-32003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27431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71" indent="-228594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22" indent="-182875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indent="-182875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91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080" indent="-18287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902063-33D4-91EA-0B4D-B3FE6E05C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02C152-3E8F-B5E1-E392-B2A9C9CEF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3ECF-1C77-4FB1-B2EE-67F21F3F4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ABDF7-FC35-DC47-BDCF-287BADF5C18E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7F299-031C-7457-4D2A-5D2442ABD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DB6D-9D7F-4373-F5D6-FEA4E7FC6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78A1C-EFD0-1F43-8C47-BF8E592A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6.png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0.jpeg"/><Relationship Id="rId10" Type="http://schemas.openxmlformats.org/officeDocument/2006/relationships/image" Target="../media/image7.jpg"/><Relationship Id="rId4" Type="http://schemas.openxmlformats.org/officeDocument/2006/relationships/image" Target="../media/image59.jpe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plant, vegetable&#10;&#10;Description automatically generated">
            <a:extLst>
              <a:ext uri="{FF2B5EF4-FFF2-40B4-BE49-F238E27FC236}">
                <a16:creationId xmlns:a16="http://schemas.microsoft.com/office/drawing/2014/main" id="{F00E98E8-4645-2AE3-5847-FC234FB2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8C0F1-94BA-7F16-4E82-40AE4F352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414943"/>
            <a:ext cx="4481892" cy="3084454"/>
          </a:xfrm>
        </p:spPr>
        <p:txBody>
          <a:bodyPr anchor="b">
            <a:normAutofit/>
          </a:bodyPr>
          <a:lstStyle/>
          <a:p>
            <a:pPr algn="l"/>
            <a:r>
              <a:rPr lang="en-US" sz="2600" i="1" dirty="0">
                <a:latin typeface="+mn-lt"/>
              </a:rPr>
              <a:t>Objective 2</a:t>
            </a:r>
            <a:br>
              <a:rPr lang="en-US" sz="2600" dirty="0">
                <a:latin typeface="+mn-lt"/>
              </a:rPr>
            </a:br>
            <a:r>
              <a:rPr lang="en-US" sz="2600" b="1" dirty="0">
                <a:latin typeface="+mn-lt"/>
              </a:rPr>
              <a:t>Environmental protocols for </a:t>
            </a:r>
            <a:br>
              <a:rPr lang="en-US" sz="2600" b="1" dirty="0">
                <a:latin typeface="+mn-lt"/>
              </a:rPr>
            </a:br>
            <a:r>
              <a:rPr lang="en-US" sz="2600" b="1" dirty="0">
                <a:latin typeface="+mn-lt"/>
              </a:rPr>
              <a:t>transplant establishment, conditioning (</a:t>
            </a:r>
            <a:r>
              <a:rPr lang="en-US" sz="2600" b="1" dirty="0" err="1">
                <a:latin typeface="+mn-lt"/>
              </a:rPr>
              <a:t>runnering</a:t>
            </a:r>
            <a:r>
              <a:rPr lang="en-US" sz="2600" b="1" dirty="0">
                <a:latin typeface="+mn-lt"/>
              </a:rPr>
              <a:t>/flowering), and long-term storage</a:t>
            </a:r>
            <a:br>
              <a:rPr lang="en-US" sz="2600" b="1" dirty="0">
                <a:latin typeface="+mn-lt"/>
              </a:rPr>
            </a:br>
            <a:br>
              <a:rPr lang="en-US" sz="2600" dirty="0">
                <a:latin typeface="+mn-lt"/>
              </a:rPr>
            </a:br>
            <a:r>
              <a:rPr lang="en-US" sz="2600" b="1" cap="small" dirty="0">
                <a:solidFill>
                  <a:srgbClr val="FF0000"/>
                </a:solidFill>
                <a:latin typeface="+mn-lt"/>
              </a:rPr>
              <a:t>Research Update (overviews)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33776-0C25-5C8E-4DA4-4C8ECB1B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Chieri Kubota (Ohio State Univ.)</a:t>
            </a:r>
          </a:p>
          <a:p>
            <a:pPr algn="l"/>
            <a:r>
              <a:rPr lang="en-US" sz="2000" b="1" dirty="0"/>
              <a:t>Edward Durner (Rutgers Univ.)</a:t>
            </a:r>
          </a:p>
          <a:p>
            <a:pPr algn="l"/>
            <a:r>
              <a:rPr lang="en-US" sz="2000" b="1" dirty="0"/>
              <a:t>Celina Gomez (Purdue Univ.)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5505DE-B786-67A1-AF7E-58FFD39AA9C6}"/>
              </a:ext>
            </a:extLst>
          </p:cNvPr>
          <p:cNvGrpSpPr/>
          <p:nvPr/>
        </p:nvGrpSpPr>
        <p:grpSpPr>
          <a:xfrm>
            <a:off x="307687" y="165646"/>
            <a:ext cx="3542708" cy="1076397"/>
            <a:chOff x="307687" y="165646"/>
            <a:chExt cx="3542708" cy="10763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955861-85BD-C3D1-030E-6C5233A21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596" t="14652" r="15479" b="62784"/>
            <a:stretch/>
          </p:blipFill>
          <p:spPr>
            <a:xfrm>
              <a:off x="307687" y="165646"/>
              <a:ext cx="1128698" cy="10663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E07801-79F4-19C8-DF29-AFC9DEDF5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60" t="41104" r="15334" b="35551"/>
            <a:stretch/>
          </p:blipFill>
          <p:spPr>
            <a:xfrm>
              <a:off x="1503270" y="175666"/>
              <a:ext cx="1125413" cy="1056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C29BE1-FDAA-EEBF-2C79-07F61C289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2" t="21667" r="85604" b="62930"/>
            <a:stretch/>
          </p:blipFill>
          <p:spPr>
            <a:xfrm>
              <a:off x="2714307" y="175666"/>
              <a:ext cx="1136088" cy="10663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36603E-36E5-284A-0512-5CA33CD6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601" y="5029190"/>
            <a:ext cx="2390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0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D29A-F10B-9BAC-A84F-EFCCDCF7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841" cy="74604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Other key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F542-9559-4FA7-EC8F-87EC4050B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535" y="1423687"/>
            <a:ext cx="5333998" cy="50691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‘Albion’ (LD, high chill)</a:t>
            </a:r>
          </a:p>
          <a:p>
            <a:r>
              <a:rPr lang="en-US" dirty="0"/>
              <a:t>Total number of runners</a:t>
            </a:r>
          </a:p>
          <a:p>
            <a:pPr marL="0" indent="0">
              <a:buNone/>
            </a:pPr>
            <a:r>
              <a:rPr lang="en-US" dirty="0"/>
              <a:t>	Control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/>
              <a:t> Chilling (</a:t>
            </a:r>
            <a:r>
              <a:rPr lang="en-US" dirty="0">
                <a:solidFill>
                  <a:srgbClr val="C00000"/>
                </a:solidFill>
              </a:rPr>
              <a:t>↑170%</a:t>
            </a:r>
            <a:r>
              <a:rPr lang="en-US" dirty="0"/>
              <a:t>)</a:t>
            </a:r>
          </a:p>
          <a:p>
            <a:r>
              <a:rPr lang="en-US" dirty="0"/>
              <a:t>Total runner length</a:t>
            </a:r>
          </a:p>
          <a:p>
            <a:pPr marL="0" indent="0">
              <a:buNone/>
            </a:pPr>
            <a:r>
              <a:rPr lang="en-US" dirty="0"/>
              <a:t>	Control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/>
              <a:t> Chilling (</a:t>
            </a:r>
            <a:r>
              <a:rPr lang="en-US" dirty="0">
                <a:solidFill>
                  <a:srgbClr val="C00000"/>
                </a:solidFill>
              </a:rPr>
              <a:t>↑ 53%</a:t>
            </a:r>
            <a:r>
              <a:rPr lang="en-US" dirty="0"/>
              <a:t>)</a:t>
            </a:r>
          </a:p>
          <a:p>
            <a:r>
              <a:rPr lang="en-US" dirty="0"/>
              <a:t>Number of runner branching</a:t>
            </a:r>
          </a:p>
          <a:p>
            <a:pPr marL="0" indent="0">
              <a:buNone/>
            </a:pPr>
            <a:r>
              <a:rPr lang="en-US" dirty="0"/>
              <a:t>	Control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 Chilling (</a:t>
            </a:r>
            <a:r>
              <a:rPr lang="en-US" dirty="0">
                <a:solidFill>
                  <a:srgbClr val="C00000"/>
                </a:solidFill>
              </a:rPr>
              <a:t>↓ 60%</a:t>
            </a:r>
            <a:r>
              <a:rPr lang="en-US" dirty="0"/>
              <a:t>)</a:t>
            </a:r>
          </a:p>
          <a:p>
            <a:r>
              <a:rPr lang="en-US" dirty="0"/>
              <a:t>Number of crowns (mother plants)</a:t>
            </a:r>
          </a:p>
          <a:p>
            <a:pPr marL="0" indent="0">
              <a:buNone/>
            </a:pPr>
            <a:r>
              <a:rPr lang="en-US" dirty="0"/>
              <a:t>	Control = Chilling (Avg. 4.3)</a:t>
            </a:r>
          </a:p>
          <a:p>
            <a:r>
              <a:rPr lang="en-US" dirty="0"/>
              <a:t>Mother plant photosynthesis</a:t>
            </a:r>
          </a:p>
          <a:p>
            <a:pPr marL="0" indent="0">
              <a:buNone/>
            </a:pPr>
            <a:r>
              <a:rPr lang="en-US" dirty="0"/>
              <a:t>	Control = Chilling</a:t>
            </a:r>
          </a:p>
          <a:p>
            <a:r>
              <a:rPr lang="en-US" dirty="0"/>
              <a:t>Mother plant biomass </a:t>
            </a:r>
          </a:p>
          <a:p>
            <a:pPr marL="0" indent="0">
              <a:buNone/>
            </a:pPr>
            <a:r>
              <a:rPr lang="en-US" dirty="0"/>
              <a:t>	Control = Chilling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32491-646E-8B91-FBDC-F1CE18722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535" y="1423687"/>
            <a:ext cx="5923344" cy="50691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‘Fronteras’ (SD, low chill)</a:t>
            </a:r>
          </a:p>
          <a:p>
            <a:r>
              <a:rPr lang="en-US" dirty="0"/>
              <a:t>Total number of runners</a:t>
            </a:r>
          </a:p>
          <a:p>
            <a:pPr marL="0" indent="0">
              <a:buNone/>
            </a:pPr>
            <a:r>
              <a:rPr lang="en-US" dirty="0"/>
              <a:t>	Control = Chilling </a:t>
            </a:r>
          </a:p>
          <a:p>
            <a:r>
              <a:rPr lang="en-US" dirty="0"/>
              <a:t>Total runner length</a:t>
            </a:r>
          </a:p>
          <a:p>
            <a:pPr marL="0" indent="0">
              <a:buNone/>
            </a:pPr>
            <a:r>
              <a:rPr lang="en-US" dirty="0"/>
              <a:t>	Control = Chilling</a:t>
            </a:r>
          </a:p>
          <a:p>
            <a:r>
              <a:rPr lang="en-US" dirty="0"/>
              <a:t>Number of runner branching</a:t>
            </a:r>
          </a:p>
          <a:p>
            <a:pPr marL="0" indent="0">
              <a:buNone/>
            </a:pPr>
            <a:r>
              <a:rPr lang="en-US" dirty="0"/>
              <a:t>	Control = Chilling</a:t>
            </a:r>
          </a:p>
          <a:p>
            <a:r>
              <a:rPr lang="en-US" dirty="0"/>
              <a:t>Number of crowns (mother plants)</a:t>
            </a:r>
          </a:p>
          <a:p>
            <a:pPr marL="0" indent="0">
              <a:buNone/>
            </a:pPr>
            <a:r>
              <a:rPr lang="en-US" dirty="0"/>
              <a:t>	Control = Chilling </a:t>
            </a:r>
            <a:r>
              <a:rPr lang="en-US" dirty="0">
                <a:highlight>
                  <a:srgbClr val="FFFF00"/>
                </a:highlight>
              </a:rPr>
              <a:t>[No branch crowns]</a:t>
            </a:r>
          </a:p>
          <a:p>
            <a:r>
              <a:rPr lang="en-US" dirty="0"/>
              <a:t>Mother plant photosynthesis</a:t>
            </a:r>
          </a:p>
          <a:p>
            <a:pPr marL="0" indent="0">
              <a:buNone/>
            </a:pPr>
            <a:r>
              <a:rPr lang="en-US" dirty="0"/>
              <a:t>	Control = Chilling</a:t>
            </a:r>
          </a:p>
          <a:p>
            <a:r>
              <a:rPr lang="en-US" dirty="0"/>
              <a:t>Mother plant biomass </a:t>
            </a:r>
          </a:p>
          <a:p>
            <a:pPr marL="0" indent="0">
              <a:buNone/>
            </a:pPr>
            <a:r>
              <a:rPr lang="en-US" dirty="0"/>
              <a:t>	Control = Chilling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1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9598-A38B-FD7F-83E3-A7DC8B9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+mn-lt"/>
              </a:rPr>
              <a:t>“Will a dormancy-inducing pre-conditioning maximize the chilling responses?”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8820-5D6F-EE5F-986E-A5E2558C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On-going experiments [confirming conditions that induce dormancy]</a:t>
            </a:r>
          </a:p>
          <a:p>
            <a:r>
              <a:rPr lang="en-US" dirty="0" err="1"/>
              <a:t>Trayplants</a:t>
            </a:r>
            <a:r>
              <a:rPr lang="en-US" dirty="0"/>
              <a:t> were produced from rooted runner tips (8 weeks) to use as mother plants in a growth chamber (28/22°C (day/night), ADT 26°C ; 16-h long day, 21 mol m</a:t>
            </a:r>
            <a:r>
              <a:rPr lang="en-US" baseline="30000" dirty="0"/>
              <a:t>-2</a:t>
            </a:r>
            <a:r>
              <a:rPr lang="en-US" dirty="0"/>
              <a:t> d</a:t>
            </a:r>
            <a:r>
              <a:rPr lang="en-US" baseline="30000" dirty="0"/>
              <a:t>-1</a:t>
            </a:r>
            <a:r>
              <a:rPr lang="en-US" dirty="0"/>
              <a:t> DLI; T8 fluorescent lamps)</a:t>
            </a:r>
          </a:p>
          <a:p>
            <a:r>
              <a:rPr lang="en-US" b="1" dirty="0"/>
              <a:t>Conditioning </a:t>
            </a:r>
            <a:r>
              <a:rPr lang="en-US" dirty="0"/>
              <a:t>at 9, 16, or 23 °C  in a growth chamber (10-h short day, 11 mol m</a:t>
            </a:r>
            <a:r>
              <a:rPr lang="en-US" baseline="30000" dirty="0"/>
              <a:t>-2</a:t>
            </a:r>
            <a:r>
              <a:rPr lang="en-US" dirty="0"/>
              <a:t> d</a:t>
            </a:r>
            <a:r>
              <a:rPr lang="en-US" baseline="30000" dirty="0"/>
              <a:t>-1</a:t>
            </a:r>
            <a:r>
              <a:rPr lang="en-US" dirty="0"/>
              <a:t> DLI; T8 fluorescent lamp) or no conditioning (control)</a:t>
            </a:r>
          </a:p>
          <a:p>
            <a:r>
              <a:rPr lang="en-US" dirty="0"/>
              <a:t>Growing out in a greenhouse for 4 weeks to identify semi-dormancy characteristics (morphology and carbohydrate accumulations)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0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1F28-1839-A5C8-BA18-566EC189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+mn-lt"/>
              </a:rPr>
              <a:t>Our hypothetical “optimum” procedures for preparing mother plants (to be tested in 2025)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AC73-1EFB-FF9E-5AE0-B361EF7B9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8261"/>
            <a:ext cx="10515600" cy="15387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Additional points of investigation:</a:t>
            </a:r>
          </a:p>
          <a:p>
            <a:r>
              <a:rPr lang="en-US" dirty="0"/>
              <a:t>Low chill cultivars may not significantly respond to chilling</a:t>
            </a:r>
          </a:p>
          <a:p>
            <a:r>
              <a:rPr lang="en-US" dirty="0"/>
              <a:t>Branch crown induction prior to transplanting under SD may be beneficial for cultivars like SD ‘Fronteras’ that do not otherwise produce branch crowns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610698-34AB-6EFA-DC02-5716A76EE12F}"/>
              </a:ext>
            </a:extLst>
          </p:cNvPr>
          <p:cNvSpPr/>
          <p:nvPr/>
        </p:nvSpPr>
        <p:spPr>
          <a:xfrm>
            <a:off x="6409591" y="2438400"/>
            <a:ext cx="5219701" cy="1981200"/>
          </a:xfrm>
          <a:prstGeom prst="rightArrow">
            <a:avLst>
              <a:gd name="adj1" fmla="val 76036"/>
              <a:gd name="adj2" fmla="val 30473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Runnering</a:t>
            </a:r>
            <a:r>
              <a:rPr lang="en-US" dirty="0"/>
              <a:t> in LD</a:t>
            </a:r>
          </a:p>
          <a:p>
            <a:pPr algn="ctr"/>
            <a:r>
              <a:rPr lang="en-US" dirty="0"/>
              <a:t>(&gt; 3 months)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9FC6E8C-7F6E-B0C7-F2CB-573BD0BB8007}"/>
              </a:ext>
            </a:extLst>
          </p:cNvPr>
          <p:cNvSpPr/>
          <p:nvPr/>
        </p:nvSpPr>
        <p:spPr>
          <a:xfrm>
            <a:off x="5521570" y="2438400"/>
            <a:ext cx="1312984" cy="1981200"/>
          </a:xfrm>
          <a:prstGeom prst="rightArrow">
            <a:avLst>
              <a:gd name="adj1" fmla="val 77219"/>
              <a:gd name="adj2" fmla="val 21467"/>
            </a:avLst>
          </a:prstGeom>
          <a:solidFill>
            <a:schemeClr val="tx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Chilling</a:t>
            </a:r>
          </a:p>
          <a:p>
            <a:pPr algn="ctr"/>
            <a:r>
              <a:rPr lang="en-US" dirty="0"/>
              <a:t>(20-45 d)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72A0D3F-68E0-81D5-0A6F-3ACFB9183CA6}"/>
              </a:ext>
            </a:extLst>
          </p:cNvPr>
          <p:cNvSpPr/>
          <p:nvPr/>
        </p:nvSpPr>
        <p:spPr>
          <a:xfrm>
            <a:off x="2146852" y="2438400"/>
            <a:ext cx="3562286" cy="1981200"/>
          </a:xfrm>
          <a:prstGeom prst="rightArrow">
            <a:avLst>
              <a:gd name="adj1" fmla="val 76036"/>
              <a:gd name="adj2" fmla="val 12130"/>
            </a:avLst>
          </a:prstGeom>
          <a:solidFill>
            <a:srgbClr val="00B05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Transplant production in LD (&amp; </a:t>
            </a:r>
          </a:p>
          <a:p>
            <a:pPr algn="ctr"/>
            <a:r>
              <a:rPr lang="en-US" dirty="0"/>
              <a:t>pre-conditioning in SD as </a:t>
            </a:r>
          </a:p>
          <a:p>
            <a:pPr algn="ctr"/>
            <a:r>
              <a:rPr lang="en-US" dirty="0"/>
              <a:t>needed) (8-10 </a:t>
            </a:r>
            <a:r>
              <a:rPr lang="en-US" dirty="0" err="1"/>
              <a:t>wks</a:t>
            </a:r>
            <a:r>
              <a:rPr lang="en-US" dirty="0"/>
              <a:t>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8000735-E5C1-5DC2-61D7-1D33CE342F15}"/>
              </a:ext>
            </a:extLst>
          </p:cNvPr>
          <p:cNvSpPr/>
          <p:nvPr/>
        </p:nvSpPr>
        <p:spPr>
          <a:xfrm>
            <a:off x="1043354" y="2438400"/>
            <a:ext cx="1236786" cy="1981200"/>
          </a:xfrm>
          <a:prstGeom prst="rightArrow">
            <a:avLst>
              <a:gd name="adj1" fmla="val 76036"/>
              <a:gd name="adj2" fmla="val 12722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Rooting tips</a:t>
            </a:r>
          </a:p>
          <a:p>
            <a:pPr algn="ctr"/>
            <a:r>
              <a:rPr lang="en-US" dirty="0"/>
              <a:t>(10 d)</a:t>
            </a:r>
          </a:p>
        </p:txBody>
      </p:sp>
    </p:spTree>
    <p:extLst>
      <p:ext uri="{BB962C8B-B14F-4D97-AF65-F5344CB8AC3E}">
        <p14:creationId xmlns:p14="http://schemas.microsoft.com/office/powerpoint/2010/main" val="288781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AC6D-BFC9-CAC1-FD84-CDCA06E1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1989" cy="1252659"/>
          </a:xfrm>
        </p:spPr>
        <p:txBody>
          <a:bodyPr>
            <a:normAutofit fontScale="90000"/>
          </a:bodyPr>
          <a:lstStyle/>
          <a:p>
            <a:r>
              <a:rPr lang="en-US" dirty="0"/>
              <a:t>Obj. 2.2 – Conditioning plants for fruit production,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382A-91C2-969B-A44B-14B478D0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1737082"/>
            <a:ext cx="11129554" cy="49117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 focus: </a:t>
            </a:r>
            <a:r>
              <a:rPr lang="en-US" dirty="0"/>
              <a:t>Photoperiodic lighting quality for conditioning transplants for fruit production in different cropping systems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Cultivars used: </a:t>
            </a:r>
            <a:r>
              <a:rPr lang="en-US" dirty="0"/>
              <a:t>LD ‘Soraya’ (F1 hybrid seed cultivar), LD ‘Albion’, SD ‘Sweet Charlie’ and SD ‘Chandler’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Status: </a:t>
            </a:r>
            <a:r>
              <a:rPr lang="en-US" dirty="0"/>
              <a:t>16 photoperiod lighting treatments (6 or 12 weeks) were examined for flower and crown development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Finding:</a:t>
            </a:r>
          </a:p>
          <a:p>
            <a:r>
              <a:rPr lang="en-US" dirty="0"/>
              <a:t>BOD R or FR+R NI promoted flower development in ‘Soraya’</a:t>
            </a:r>
          </a:p>
          <a:p>
            <a:r>
              <a:rPr lang="en-US" dirty="0"/>
              <a:t>EOD R, R NI, B+R NI, and B+FR NI promoted flower development in ‘Sweet C.’</a:t>
            </a:r>
          </a:p>
          <a:p>
            <a:r>
              <a:rPr lang="en-US" dirty="0"/>
              <a:t>R NI, FR+R NI, and B+R+FR NI largely promoted flower development in ‘Albion’</a:t>
            </a:r>
          </a:p>
          <a:p>
            <a:r>
              <a:rPr lang="en-US" dirty="0"/>
              <a:t>No light treatment responses in ‘Chandler’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2025 plan: </a:t>
            </a:r>
            <a:r>
              <a:rPr lang="en-US" dirty="0"/>
              <a:t>Testing fruit production of light treated transplants in a greenhouse and a field plot.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FD9FB-A2ED-B283-5C4C-6E3A006EAF1A}"/>
              </a:ext>
            </a:extLst>
          </p:cNvPr>
          <p:cNvSpPr txBox="1"/>
          <p:nvPr/>
        </p:nvSpPr>
        <p:spPr>
          <a:xfrm>
            <a:off x="9285605" y="124466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Edward Durner</a:t>
            </a:r>
          </a:p>
          <a:p>
            <a:pPr algn="r"/>
            <a:r>
              <a:rPr lang="en-US" sz="1200" dirty="0"/>
              <a:t>Rutgers University</a:t>
            </a:r>
          </a:p>
        </p:txBody>
      </p:sp>
      <p:pic>
        <p:nvPicPr>
          <p:cNvPr id="8" name="Picture 7" descr="A person with brown hair&#10;&#10;Description automatically generated">
            <a:extLst>
              <a:ext uri="{FF2B5EF4-FFF2-40B4-BE49-F238E27FC236}">
                <a16:creationId xmlns:a16="http://schemas.microsoft.com/office/drawing/2014/main" id="{7AC49D71-FFDD-C4CC-BC82-2B670CDBF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05197" y="69007"/>
            <a:ext cx="1485167" cy="1577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EBFC6-708A-EED0-E0C2-76C6EE574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60" t="41104" r="15334" b="35551"/>
          <a:stretch/>
        </p:blipFill>
        <p:spPr>
          <a:xfrm>
            <a:off x="9539078" y="69007"/>
            <a:ext cx="1125413" cy="1056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10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Rutgers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Can we keep long-day cultivars (i.e. ‘Albion) vegetative during propagation and immediately thereafter to produce a larger plug before it flowers to reduce labor cost of inflorescence removal?</a:t>
            </a:r>
          </a:p>
        </p:txBody>
      </p:sp>
      <p:pic>
        <p:nvPicPr>
          <p:cNvPr id="7170" name="Picture 2" descr="Potted Albion Ever Bearing Strawberry Plants for Fall Pla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275" y="3685117"/>
            <a:ext cx="3448245" cy="28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owing Strawberries in Your Home Garden | OSU Extension Servic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5176" y="3663625"/>
            <a:ext cx="3931328" cy="28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2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64" y="283460"/>
            <a:ext cx="11360800" cy="834800"/>
          </a:xfrm>
        </p:spPr>
        <p:txBody>
          <a:bodyPr>
            <a:normAutofit/>
          </a:bodyPr>
          <a:lstStyle/>
          <a:p>
            <a:r>
              <a:rPr lang="en-US" dirty="0"/>
              <a:t>Rutgers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499965"/>
            <a:ext cx="11360800" cy="4555200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67" b="1" dirty="0"/>
              <a:t>Can we encourage branch crown development during propagation in a short-day cultivar (i.e. ‘Chandler’) to reduce the sensitivity to planting date in the </a:t>
            </a:r>
            <a:r>
              <a:rPr lang="en-US" sz="2667" b="1" dirty="0" err="1"/>
              <a:t>plasticulture</a:t>
            </a:r>
            <a:r>
              <a:rPr lang="en-US" sz="2667" b="1" dirty="0"/>
              <a:t> system?</a:t>
            </a:r>
            <a:endParaRPr lang="en-US" sz="2267" b="1" dirty="0"/>
          </a:p>
          <a:p>
            <a:endParaRPr lang="en-US" dirty="0"/>
          </a:p>
        </p:txBody>
      </p:sp>
      <p:pic>
        <p:nvPicPr>
          <p:cNvPr id="8194" name="Picture 2" descr="Growing Guide - Hydroponic Strawberries | Foody Garden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7739" y="3503728"/>
            <a:ext cx="2814244" cy="26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4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64" y="283460"/>
            <a:ext cx="11360800" cy="834800"/>
          </a:xfrm>
        </p:spPr>
        <p:txBody>
          <a:bodyPr>
            <a:normAutofit/>
          </a:bodyPr>
          <a:lstStyle/>
          <a:p>
            <a:r>
              <a:rPr lang="en-US" dirty="0"/>
              <a:t>Rutgers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499965"/>
            <a:ext cx="11360800" cy="4555200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67" b="1" dirty="0"/>
              <a:t>Can we encourage branch crown development with one wavelength followed by a different wavelength during propagation to encourage flower bud development to produce a ‘production-ready’ plug plant with 5 or 6 branch crowns for the greenhouse or field?</a:t>
            </a:r>
          </a:p>
          <a:p>
            <a:endParaRPr lang="en-US" dirty="0"/>
          </a:p>
        </p:txBody>
      </p:sp>
      <p:pic>
        <p:nvPicPr>
          <p:cNvPr id="8194" name="Picture 2" descr="Growing Guide - Hydroponic Strawberries | Foody Garden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4090" y="3672215"/>
            <a:ext cx="2814244" cy="26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rawberry | Description, Cultivation, Nutrition, Uses, Species, &amp; Facts |  Britannic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137" y="3613539"/>
            <a:ext cx="3440999" cy="25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2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solidFill>
                  <a:schemeClr val="accent1"/>
                </a:solidFill>
              </a:rPr>
              <a:t>Material &amp; Methods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52396" indent="0">
              <a:buNone/>
            </a:pPr>
            <a:r>
              <a:rPr lang="en-US" dirty="0">
                <a:solidFill>
                  <a:schemeClr val="accent1"/>
                </a:solidFill>
              </a:rPr>
              <a:t>Transplant growing system:</a:t>
            </a:r>
          </a:p>
          <a:p>
            <a:pPr marL="152396" indent="0">
              <a:buNone/>
            </a:pPr>
            <a:r>
              <a:rPr lang="en-US" dirty="0">
                <a:solidFill>
                  <a:schemeClr val="accent1"/>
                </a:solidFill>
              </a:rPr>
              <a:t>	50-cell plug seedlings transplanted into 275 mL cell trays</a:t>
            </a:r>
          </a:p>
          <a:p>
            <a:pPr marL="152396" indent="0">
              <a:buNone/>
            </a:pPr>
            <a:r>
              <a:rPr lang="en-US" dirty="0">
                <a:solidFill>
                  <a:schemeClr val="accent1"/>
                </a:solidFill>
              </a:rPr>
              <a:t>Treatment:</a:t>
            </a:r>
          </a:p>
          <a:p>
            <a:pPr marL="152396" indent="0">
              <a:buNone/>
            </a:pPr>
            <a:r>
              <a:rPr lang="en-US" dirty="0">
                <a:solidFill>
                  <a:schemeClr val="accent1"/>
                </a:solidFill>
              </a:rPr>
              <a:t>	10 </a:t>
            </a:r>
            <a:r>
              <a:rPr lang="en-US" dirty="0" err="1">
                <a:solidFill>
                  <a:schemeClr val="accent1"/>
                </a:solidFill>
              </a:rPr>
              <a:t>hr</a:t>
            </a:r>
            <a:r>
              <a:rPr lang="en-US" dirty="0">
                <a:solidFill>
                  <a:schemeClr val="accent1"/>
                </a:solidFill>
              </a:rPr>
              <a:t> photoperiod, 150 µmoles m</a:t>
            </a:r>
            <a:r>
              <a:rPr lang="en-US" baseline="30000" dirty="0">
                <a:solidFill>
                  <a:schemeClr val="accent1"/>
                </a:solidFill>
              </a:rPr>
              <a:t>-2</a:t>
            </a:r>
            <a:r>
              <a:rPr lang="en-US" dirty="0">
                <a:solidFill>
                  <a:schemeClr val="accent1"/>
                </a:solidFill>
              </a:rPr>
              <a:t> s-</a:t>
            </a:r>
            <a:r>
              <a:rPr lang="en-US" baseline="30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, 85-95</a:t>
            </a:r>
            <a:r>
              <a:rPr lang="en-US" baseline="30000" dirty="0">
                <a:solidFill>
                  <a:schemeClr val="accent1"/>
                </a:solidFill>
              </a:rPr>
              <a:t>o</a:t>
            </a:r>
            <a:r>
              <a:rPr lang="en-US" dirty="0">
                <a:solidFill>
                  <a:schemeClr val="accent1"/>
                </a:solidFill>
              </a:rPr>
              <a:t>F (29-35</a:t>
            </a:r>
            <a:r>
              <a:rPr lang="en-US" baseline="30000" dirty="0">
                <a:solidFill>
                  <a:schemeClr val="accent1"/>
                </a:solidFill>
              </a:rPr>
              <a:t>o</a:t>
            </a:r>
            <a:r>
              <a:rPr lang="en-US" dirty="0">
                <a:solidFill>
                  <a:schemeClr val="accent1"/>
                </a:solidFill>
              </a:rPr>
              <a:t>C)</a:t>
            </a:r>
          </a:p>
          <a:p>
            <a:pPr marL="152396" indent="0">
              <a:buNone/>
            </a:pPr>
            <a:r>
              <a:rPr lang="en-US" dirty="0">
                <a:solidFill>
                  <a:schemeClr val="accent1"/>
                </a:solidFill>
              </a:rPr>
              <a:t>	6 or 12 weeks exposure</a:t>
            </a:r>
          </a:p>
          <a:p>
            <a:pPr marL="152396" indent="0">
              <a:buNone/>
            </a:pPr>
            <a:r>
              <a:rPr lang="en-US" dirty="0">
                <a:solidFill>
                  <a:schemeClr val="accent1"/>
                </a:solidFill>
              </a:rPr>
              <a:t>	22 Treatments:	</a:t>
            </a:r>
            <a:r>
              <a:rPr lang="nn-NO" dirty="0">
                <a:solidFill>
                  <a:schemeClr val="accent1"/>
                </a:solidFill>
              </a:rPr>
              <a:t>Control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R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Fr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R + Fr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B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B + R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B + FR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	B + R + FR – BOD, EOD, NI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		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BOD (3am – 8am), EOD (6pm – 11pm), NI (10:30pm – 3:30am)</a:t>
            </a:r>
          </a:p>
          <a:p>
            <a:pPr marL="152396" indent="0">
              <a:buNone/>
            </a:pPr>
            <a:r>
              <a:rPr lang="nn-NO" dirty="0">
                <a:solidFill>
                  <a:schemeClr val="accent1"/>
                </a:solidFill>
              </a:rPr>
              <a:t>	P</a:t>
            </a:r>
            <a:r>
              <a:rPr lang="en-US" dirty="0" err="1">
                <a:solidFill>
                  <a:schemeClr val="accent1"/>
                </a:solidFill>
              </a:rPr>
              <a:t>henology</a:t>
            </a:r>
            <a:r>
              <a:rPr lang="en-US" dirty="0">
                <a:solidFill>
                  <a:schemeClr val="accent1"/>
                </a:solidFill>
              </a:rPr>
              <a:t> evaluated during treatment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Google Shape;172;p25"/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145" y="5342735"/>
            <a:ext cx="1554111" cy="12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568" y="81279"/>
          <a:ext cx="11950031" cy="62357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390299">
                  <a:extLst>
                    <a:ext uri="{9D8B030D-6E8A-4147-A177-3AD203B41FA5}">
                      <a16:colId xmlns:a16="http://schemas.microsoft.com/office/drawing/2014/main" val="3736730422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1417122182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998151548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4122764143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887541870"/>
                    </a:ext>
                  </a:extLst>
                </a:gridCol>
              </a:tblGrid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baseline="0" dirty="0">
                          <a:effectLst/>
                          <a:latin typeface="Corbel" panose="020B0503020204020204" pitchFamily="34" charset="0"/>
                        </a:rPr>
                        <a:t>Flower Mapping Results Fall 2024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Cultivar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774614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Light source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‘Sweet Charlie’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‘Albion’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‘Chandler’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‘Soraya’ (2023)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006539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Control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0.6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6903930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9794656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1.8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0.2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3294445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8503619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0.6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2.6 +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70784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 +</a:t>
                      </a:r>
                      <a:r>
                        <a:rPr lang="en-US" sz="1900" b="0" i="0" baseline="30000" dirty="0"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0.4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165868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1.2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9575588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+ 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1.5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911660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+ 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0.3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374794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+ 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2.9 +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3151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9763775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272293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0.3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6415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64666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597207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720479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far-red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1790223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far-red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8971391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far-red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49683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+ far-red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59771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Blue+ red + far-red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2833934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Blue+ red + far-red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3.4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50867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819" y="6316696"/>
            <a:ext cx="115698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228594" indent="-228594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 charset="-34"/>
                <a:sym typeface="Arial"/>
              </a:rPr>
              <a:t>- or + indicates significantly different (+ is greater than and - is less than) from the control within treatment duration by Dunnett’s Procedure, α = 0.10. </a:t>
            </a:r>
          </a:p>
          <a:p>
            <a:pPr marL="228594" indent="-228594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 charset="-34"/>
                <a:sym typeface="Arial"/>
              </a:rPr>
              <a:t>EOD = end of dark period, BOD = beginning of dark period and NI = night interruption.  Blue lighting was continuous rather than a night interruption, - not tested.</a:t>
            </a:r>
            <a:endParaRPr lang="en-US" altLang="en-US" sz="2400" kern="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75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C0D4-A30E-ACA6-EBC9-6FC9A7C3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51427"/>
            <a:ext cx="9441264" cy="1325563"/>
          </a:xfrm>
        </p:spPr>
        <p:txBody>
          <a:bodyPr/>
          <a:lstStyle/>
          <a:p>
            <a:r>
              <a:rPr lang="en-US" dirty="0"/>
              <a:t>Obj. 2.3 – Low-temperature storage of unrooted runner tips and plugs,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57BC-C9AF-B95D-128F-2EFAD26A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31" y="1921520"/>
            <a:ext cx="10826931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 focus: </a:t>
            </a:r>
            <a:r>
              <a:rPr lang="en-US" dirty="0"/>
              <a:t>Development of low temperature storage protocols for unrooted runner tips and rooted plugs (4 weeks old)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Cultivar used: </a:t>
            </a:r>
            <a:r>
              <a:rPr lang="en-US" dirty="0"/>
              <a:t>LD ‘Albion’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Status: </a:t>
            </a:r>
            <a:r>
              <a:rPr lang="en-US" dirty="0"/>
              <a:t>Plugs were stored for 28 days at varied temperatures (-1.6 to 5.8°C) and light (dark vs. dim light). Runner tips were stored for 30 days at varied temperatures (-1.5 to 4.7°C) in darkness; planted into greenhouse to evaluate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Finding: </a:t>
            </a:r>
          </a:p>
          <a:p>
            <a:r>
              <a:rPr lang="en-US" dirty="0"/>
              <a:t>No light needed during plug storage</a:t>
            </a:r>
          </a:p>
          <a:p>
            <a:r>
              <a:rPr lang="en-US" dirty="0"/>
              <a:t>2°C storage maintained visual quality higher than other temperatures; however, the post-storage productivity was not affected by temperatures</a:t>
            </a:r>
          </a:p>
          <a:p>
            <a:r>
              <a:rPr lang="en-US" dirty="0"/>
              <a:t>Runner tips storability was greater for tips with larger crowns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FCD74-0409-81D1-31B8-9C8CBDA353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465" y="335493"/>
            <a:ext cx="1355195" cy="13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CF329-1011-A55B-EED0-EE49F90B43FA}"/>
              </a:ext>
            </a:extLst>
          </p:cNvPr>
          <p:cNvSpPr txBox="1"/>
          <p:nvPr/>
        </p:nvSpPr>
        <p:spPr>
          <a:xfrm>
            <a:off x="10717524" y="1690688"/>
            <a:ext cx="129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Celina Gómez</a:t>
            </a:r>
          </a:p>
          <a:p>
            <a:pPr algn="r"/>
            <a:r>
              <a:rPr lang="en-US" sz="1200" dirty="0"/>
              <a:t>Purdue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EAB8E-81FA-3EAD-A0F5-9CEF36C69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2" t="21667" r="85604" b="62930"/>
          <a:stretch/>
        </p:blipFill>
        <p:spPr>
          <a:xfrm>
            <a:off x="9711420" y="53286"/>
            <a:ext cx="1136088" cy="1066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35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3CBA-C945-7503-2D40-264DB218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Obj. 2 </a:t>
            </a:r>
            <a:r>
              <a:rPr lang="en-US" sz="4000" b="1" dirty="0">
                <a:latin typeface="+mn-lt"/>
              </a:rPr>
              <a:t>Environmental protocols for transplant establishment, conditioning (</a:t>
            </a:r>
            <a:r>
              <a:rPr lang="en-US" sz="4000" b="1" dirty="0" err="1">
                <a:latin typeface="+mn-lt"/>
              </a:rPr>
              <a:t>runnering</a:t>
            </a:r>
            <a:r>
              <a:rPr lang="en-US" sz="4000" b="1" dirty="0">
                <a:latin typeface="+mn-lt"/>
              </a:rPr>
              <a:t>/flowering), and long-term storage </a:t>
            </a:r>
            <a:br>
              <a:rPr lang="en-US" sz="4000" b="1" dirty="0"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Team members: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771675-B28A-9D84-C1AF-990E7780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488" y="2617633"/>
            <a:ext cx="2821540" cy="2821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23A7D1-92A1-254E-E245-8ABFA0B10019}"/>
              </a:ext>
            </a:extLst>
          </p:cNvPr>
          <p:cNvSpPr txBox="1"/>
          <p:nvPr/>
        </p:nvSpPr>
        <p:spPr>
          <a:xfrm>
            <a:off x="1750822" y="5523598"/>
            <a:ext cx="25594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Chieri Kubota</a:t>
            </a:r>
          </a:p>
          <a:p>
            <a:pPr algn="ctr"/>
            <a:r>
              <a:rPr lang="en-US" dirty="0"/>
              <a:t>The Ohio State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86AC4-AC5A-4992-8B1E-8FA0A6A1120D}"/>
              </a:ext>
            </a:extLst>
          </p:cNvPr>
          <p:cNvSpPr txBox="1"/>
          <p:nvPr/>
        </p:nvSpPr>
        <p:spPr>
          <a:xfrm>
            <a:off x="5169544" y="5549705"/>
            <a:ext cx="2072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Edward Durner</a:t>
            </a:r>
          </a:p>
          <a:p>
            <a:pPr algn="ctr"/>
            <a:r>
              <a:rPr lang="en-US" dirty="0"/>
              <a:t>Rutgers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F5E4F-F70D-FA44-D34F-06E2C4D8CFF9}"/>
              </a:ext>
            </a:extLst>
          </p:cNvPr>
          <p:cNvSpPr txBox="1"/>
          <p:nvPr/>
        </p:nvSpPr>
        <p:spPr>
          <a:xfrm>
            <a:off x="8320558" y="5549705"/>
            <a:ext cx="189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Celina Gomez</a:t>
            </a:r>
          </a:p>
          <a:p>
            <a:pPr algn="ctr"/>
            <a:r>
              <a:rPr lang="en-US" dirty="0"/>
              <a:t>Purdue University</a:t>
            </a:r>
          </a:p>
        </p:txBody>
      </p:sp>
      <p:pic>
        <p:nvPicPr>
          <p:cNvPr id="4" name="Picture 3" descr="A person with brown hair&#10;&#10;Description automatically generated">
            <a:extLst>
              <a:ext uri="{FF2B5EF4-FFF2-40B4-BE49-F238E27FC236}">
                <a16:creationId xmlns:a16="http://schemas.microsoft.com/office/drawing/2014/main" id="{A6FF6F9E-7A22-06EE-C673-35880D3A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136" y="2617632"/>
            <a:ext cx="2656778" cy="2821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53ED5-352E-8162-C9F0-570E54DFF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735" y="2617632"/>
            <a:ext cx="2656778" cy="28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44ED-594A-1649-1526-692F709A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29223" cy="12669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Short-term storage of transplants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4F83-420F-50B6-883F-6E2757DD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590327" cy="4575175"/>
          </a:xfrm>
        </p:spPr>
        <p:txBody>
          <a:bodyPr/>
          <a:lstStyle/>
          <a:p>
            <a:r>
              <a:rPr lang="en-US" dirty="0"/>
              <a:t>Adds more flexibility in propagation schedule</a:t>
            </a:r>
          </a:p>
          <a:p>
            <a:r>
              <a:rPr lang="en-US" dirty="0"/>
              <a:t>Increases the volume to ship at a time</a:t>
            </a:r>
          </a:p>
          <a:p>
            <a:r>
              <a:rPr lang="en-US" dirty="0"/>
              <a:t>Species/cultivar specific </a:t>
            </a:r>
            <a:r>
              <a:rPr lang="en-US" b="1" dirty="0"/>
              <a:t>temperature and light optimum </a:t>
            </a:r>
            <a:r>
              <a:rPr lang="en-US" dirty="0"/>
              <a:t>for preserving plant growth without impacting their growth and development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857A1C8-5803-097A-2B09-C05B60B3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058" y="344488"/>
            <a:ext cx="6149975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DD50A-0FF2-2AA6-EB2D-FA230DB3CA6C}"/>
              </a:ext>
            </a:extLst>
          </p:cNvPr>
          <p:cNvSpPr txBox="1"/>
          <p:nvPr/>
        </p:nvSpPr>
        <p:spPr>
          <a:xfrm>
            <a:off x="9082552" y="6488668"/>
            <a:ext cx="29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by Lian Duron Alvarado</a:t>
            </a:r>
          </a:p>
        </p:txBody>
      </p:sp>
    </p:spTree>
    <p:extLst>
      <p:ext uri="{BB962C8B-B14F-4D97-AF65-F5344CB8AC3E}">
        <p14:creationId xmlns:p14="http://schemas.microsoft.com/office/powerpoint/2010/main" val="182523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9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G_7924.jpg">
            <a:extLst>
              <a:ext uri="{FF2B5EF4-FFF2-40B4-BE49-F238E27FC236}">
                <a16:creationId xmlns:a16="http://schemas.microsoft.com/office/drawing/2014/main" id="{F3991AAD-228B-134E-A127-60B0021569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1" y="1"/>
            <a:ext cx="5143499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011D79-2805-2287-2052-581E18C0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7048501" cy="109959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n-lt"/>
              </a:rPr>
              <a:t>Trayplant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production and long-term storage (-1.5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°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C) after dormancy</a:t>
            </a:r>
          </a:p>
        </p:txBody>
      </p:sp>
    </p:spTree>
    <p:extLst>
      <p:ext uri="{BB962C8B-B14F-4D97-AF65-F5344CB8AC3E}">
        <p14:creationId xmlns:p14="http://schemas.microsoft.com/office/powerpoint/2010/main" val="400286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5A26-4EAF-9005-D3A1-0A9477A5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Possible stages to introduce a short-term storage </a:t>
            </a:r>
          </a:p>
        </p:txBody>
      </p:sp>
      <p:pic>
        <p:nvPicPr>
          <p:cNvPr id="4" name="Picture 3" descr="f39cb657.JPG">
            <a:extLst>
              <a:ext uri="{FF2B5EF4-FFF2-40B4-BE49-F238E27FC236}">
                <a16:creationId xmlns:a16="http://schemas.microsoft.com/office/drawing/2014/main" id="{0738070F-BCFA-6465-BFDF-C4476E06DE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23" y="1503332"/>
            <a:ext cx="3367549" cy="2525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BC2C4D-0CC6-2541-C436-A1C7012EAC11}"/>
              </a:ext>
            </a:extLst>
          </p:cNvPr>
          <p:cNvSpPr txBox="1"/>
          <p:nvPr/>
        </p:nvSpPr>
        <p:spPr>
          <a:xfrm>
            <a:off x="507723" y="402560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Runnering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F544B-4AF3-FC9E-0D79-34C7F21F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415854" y="1514173"/>
            <a:ext cx="3159549" cy="2511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4724B-1EF4-03DE-6642-3DCEA8FD1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986" y="1514173"/>
            <a:ext cx="3568059" cy="2514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73D72-0EBB-B71B-25B0-61633FA457F0}"/>
              </a:ext>
            </a:extLst>
          </p:cNvPr>
          <p:cNvSpPr txBox="1"/>
          <p:nvPr/>
        </p:nvSpPr>
        <p:spPr>
          <a:xfrm>
            <a:off x="5954318" y="3939668"/>
            <a:ext cx="162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Runner tips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C5D05-9832-DD4A-8E26-DADF77E3FC60}"/>
              </a:ext>
            </a:extLst>
          </p:cNvPr>
          <p:cNvSpPr txBox="1"/>
          <p:nvPr/>
        </p:nvSpPr>
        <p:spPr>
          <a:xfrm>
            <a:off x="9224846" y="4025609"/>
            <a:ext cx="245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Plugs (</a:t>
            </a:r>
            <a:r>
              <a:rPr lang="en-US" sz="2400" dirty="0" err="1"/>
              <a:t>traysplants</a:t>
            </a:r>
            <a:r>
              <a:rPr lang="en-US" sz="2400" dirty="0"/>
              <a:t>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F9F60D5-829F-15AE-8A65-05BB4ED6D3FE}"/>
              </a:ext>
            </a:extLst>
          </p:cNvPr>
          <p:cNvSpPr/>
          <p:nvPr/>
        </p:nvSpPr>
        <p:spPr>
          <a:xfrm>
            <a:off x="3875272" y="2320538"/>
            <a:ext cx="540581" cy="891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82403E9-D056-34FE-4A7B-F0D829908227}"/>
              </a:ext>
            </a:extLst>
          </p:cNvPr>
          <p:cNvSpPr/>
          <p:nvPr/>
        </p:nvSpPr>
        <p:spPr>
          <a:xfrm>
            <a:off x="7575403" y="2320538"/>
            <a:ext cx="540581" cy="891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G_7924.jpg">
            <a:extLst>
              <a:ext uri="{FF2B5EF4-FFF2-40B4-BE49-F238E27FC236}">
                <a16:creationId xmlns:a16="http://schemas.microsoft.com/office/drawing/2014/main" id="{1A239EDC-FAB7-1C9C-E2D5-6583675DDF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853" y="5203600"/>
            <a:ext cx="2070961" cy="144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900DD2-40C1-D546-3C80-5B2FB9C66285}"/>
              </a:ext>
            </a:extLst>
          </p:cNvPr>
          <p:cNvSpPr txBox="1"/>
          <p:nvPr/>
        </p:nvSpPr>
        <p:spPr>
          <a:xfrm>
            <a:off x="5648249" y="4834268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A7FD17C9-8E32-D169-7C2C-E276C17D83B5}"/>
              </a:ext>
            </a:extLst>
          </p:cNvPr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37" y="5189759"/>
            <a:ext cx="2070961" cy="1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85F22E-6E53-0963-B120-6CA19B867BAF}"/>
              </a:ext>
            </a:extLst>
          </p:cNvPr>
          <p:cNvSpPr txBox="1"/>
          <p:nvPr/>
        </p:nvSpPr>
        <p:spPr>
          <a:xfrm>
            <a:off x="9094000" y="4855642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A3215FEC-3618-32DF-22B6-FB3280E31BDB}"/>
              </a:ext>
            </a:extLst>
          </p:cNvPr>
          <p:cNvSpPr/>
          <p:nvPr/>
        </p:nvSpPr>
        <p:spPr>
          <a:xfrm>
            <a:off x="4693632" y="4025608"/>
            <a:ext cx="676839" cy="11428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37A09E43-84D9-C8FA-9459-511A4F8958CE}"/>
              </a:ext>
            </a:extLst>
          </p:cNvPr>
          <p:cNvSpPr/>
          <p:nvPr/>
        </p:nvSpPr>
        <p:spPr>
          <a:xfrm>
            <a:off x="8404294" y="4025608"/>
            <a:ext cx="676839" cy="11428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8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078D986-94C9-0394-525E-10E6B9F124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201614"/>
            <a:ext cx="10240963" cy="498599"/>
          </a:xfrm>
          <a:ln w="9525"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FB990"/>
                </a:solidFill>
                <a:latin typeface="Acumin Pro ExtraCondensed"/>
              </a:rPr>
              <a:t>Plants after 4 weeks of CS propagated under </a:t>
            </a:r>
            <a:r>
              <a:rPr lang="es-HN" altLang="en-US" dirty="0">
                <a:solidFill>
                  <a:srgbClr val="CFB990"/>
                </a:solidFill>
                <a:latin typeface="Acumin Pro ExtraCondensed"/>
                <a:sym typeface="Arial" panose="020B0604020202020204" pitchFamily="34" charset="0"/>
              </a:rPr>
              <a:t>24 h∙d</a:t>
            </a:r>
            <a:r>
              <a:rPr lang="es-HN" altLang="en-US" baseline="30000" dirty="0">
                <a:solidFill>
                  <a:srgbClr val="CFB990"/>
                </a:solidFill>
                <a:latin typeface="Acumin Pro ExtraCondensed"/>
                <a:sym typeface="Arial" panose="020B0604020202020204" pitchFamily="34" charset="0"/>
              </a:rPr>
              <a:t>-1</a:t>
            </a:r>
            <a:endParaRPr lang="en-US" altLang="en-US" dirty="0">
              <a:latin typeface="Acumin Pro ExtraCondense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54AB3-1FA6-F007-D0FA-E9011C99F922}"/>
              </a:ext>
            </a:extLst>
          </p:cNvPr>
          <p:cNvSpPr/>
          <p:nvPr/>
        </p:nvSpPr>
        <p:spPr>
          <a:xfrm>
            <a:off x="6349" y="1025526"/>
            <a:ext cx="12185651" cy="592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50978-B112-AD12-1BAC-B5313E8D3F73}"/>
              </a:ext>
            </a:extLst>
          </p:cNvPr>
          <p:cNvSpPr/>
          <p:nvPr/>
        </p:nvSpPr>
        <p:spPr>
          <a:xfrm>
            <a:off x="6349" y="1025526"/>
            <a:ext cx="12185651" cy="592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17D90-DFB4-2DD1-0177-663FC23201FF}"/>
              </a:ext>
            </a:extLst>
          </p:cNvPr>
          <p:cNvSpPr txBox="1"/>
          <p:nvPr/>
        </p:nvSpPr>
        <p:spPr bwMode="auto">
          <a:xfrm>
            <a:off x="4803775" y="1125537"/>
            <a:ext cx="36766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Temperature (</a:t>
            </a:r>
            <a:r>
              <a:rPr kumimoji="0" lang="en-US" sz="1800" b="0" i="0" u="none" strike="noStrike" kern="0" cap="none" spc="3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w Bold"/>
                <a:ea typeface="+mn-ea"/>
                <a:cs typeface="Arial"/>
                <a:sym typeface="Arial"/>
              </a:rPr>
              <a:t>°C)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C3747-FC3C-9D0E-A41A-DD3189D717D8}"/>
              </a:ext>
            </a:extLst>
          </p:cNvPr>
          <p:cNvSpPr txBox="1"/>
          <p:nvPr/>
        </p:nvSpPr>
        <p:spPr>
          <a:xfrm>
            <a:off x="-473075" y="3863975"/>
            <a:ext cx="23669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Quality (1-4)</a:t>
            </a:r>
          </a:p>
        </p:txBody>
      </p:sp>
      <p:grpSp>
        <p:nvGrpSpPr>
          <p:cNvPr id="30727" name="Group 20">
            <a:extLst>
              <a:ext uri="{FF2B5EF4-FFF2-40B4-BE49-F238E27FC236}">
                <a16:creationId xmlns:a16="http://schemas.microsoft.com/office/drawing/2014/main" id="{903E180B-2A04-47C2-C7FD-BA43F38E1D1B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4570414"/>
            <a:ext cx="11028363" cy="1785937"/>
            <a:chOff x="1132067" y="2917761"/>
            <a:chExt cx="11027795" cy="1785215"/>
          </a:xfrm>
        </p:grpSpPr>
        <p:pic>
          <p:nvPicPr>
            <p:cNvPr id="30746" name="Picture 21">
              <a:extLst>
                <a:ext uri="{FF2B5EF4-FFF2-40B4-BE49-F238E27FC236}">
                  <a16:creationId xmlns:a16="http://schemas.microsoft.com/office/drawing/2014/main" id="{7A9A42F8-2FB8-E51B-FCBC-F78FB4D49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067" y="2967459"/>
              <a:ext cx="2022853" cy="156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7" name="Picture 22">
              <a:extLst>
                <a:ext uri="{FF2B5EF4-FFF2-40B4-BE49-F238E27FC236}">
                  <a16:creationId xmlns:a16="http://schemas.microsoft.com/office/drawing/2014/main" id="{51430093-7A6D-91EA-7187-635D87B9F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50244" y="2998840"/>
              <a:ext cx="1770142" cy="163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23">
              <a:extLst>
                <a:ext uri="{FF2B5EF4-FFF2-40B4-BE49-F238E27FC236}">
                  <a16:creationId xmlns:a16="http://schemas.microsoft.com/office/drawing/2014/main" id="{7D578894-D63F-13D4-0E14-795CC77E5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112" y="3015736"/>
              <a:ext cx="1917750" cy="144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Picture 24">
              <a:extLst>
                <a:ext uri="{FF2B5EF4-FFF2-40B4-BE49-F238E27FC236}">
                  <a16:creationId xmlns:a16="http://schemas.microsoft.com/office/drawing/2014/main" id="{01AE0BF9-6D63-27EA-3C40-E62755C6D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65" y="3015736"/>
              <a:ext cx="1812553" cy="150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25">
              <a:extLst>
                <a:ext uri="{FF2B5EF4-FFF2-40B4-BE49-F238E27FC236}">
                  <a16:creationId xmlns:a16="http://schemas.microsoft.com/office/drawing/2014/main" id="{078C096E-2900-F10C-3A83-437ED338E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681" y="2917761"/>
              <a:ext cx="1917750" cy="161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1" name="Picture 26">
              <a:extLst>
                <a:ext uri="{FF2B5EF4-FFF2-40B4-BE49-F238E27FC236}">
                  <a16:creationId xmlns:a16="http://schemas.microsoft.com/office/drawing/2014/main" id="{008C9B7D-9BB0-E65C-F310-441404193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986" y="3028754"/>
              <a:ext cx="1692801" cy="157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5DE3A4-9CE9-3EAC-6616-BA9D7AD7252C}"/>
              </a:ext>
            </a:extLst>
          </p:cNvPr>
          <p:cNvSpPr txBox="1"/>
          <p:nvPr/>
        </p:nvSpPr>
        <p:spPr>
          <a:xfrm>
            <a:off x="1630363" y="6475414"/>
            <a:ext cx="10833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                              3                          1	              2                             3	                   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F23487-B00B-5B08-4F23-E227DFF45A31}"/>
              </a:ext>
            </a:extLst>
          </p:cNvPr>
          <p:cNvSpPr txBox="1"/>
          <p:nvPr/>
        </p:nvSpPr>
        <p:spPr>
          <a:xfrm>
            <a:off x="-473075" y="6470649"/>
            <a:ext cx="23669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Quality (1-4)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D6E928-D524-8F7C-CAA4-847203D18E58}"/>
              </a:ext>
            </a:extLst>
          </p:cNvPr>
          <p:cNvCxnSpPr>
            <a:cxnSpLocks/>
          </p:cNvCxnSpPr>
          <p:nvPr/>
        </p:nvCxnSpPr>
        <p:spPr>
          <a:xfrm>
            <a:off x="1627188" y="1504951"/>
            <a:ext cx="1024096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DA052D-4B48-805F-DF0E-2C39D844BB61}"/>
              </a:ext>
            </a:extLst>
          </p:cNvPr>
          <p:cNvSpPr txBox="1"/>
          <p:nvPr/>
        </p:nvSpPr>
        <p:spPr>
          <a:xfrm>
            <a:off x="1454150" y="4344989"/>
            <a:ext cx="116903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- 0.9                    - 0.5                     2.0                     2.3                      4.6                           5.2</a:t>
            </a:r>
          </a:p>
        </p:txBody>
      </p:sp>
      <p:grpSp>
        <p:nvGrpSpPr>
          <p:cNvPr id="30732" name="Group 3">
            <a:extLst>
              <a:ext uri="{FF2B5EF4-FFF2-40B4-BE49-F238E27FC236}">
                <a16:creationId xmlns:a16="http://schemas.microsoft.com/office/drawing/2014/main" id="{48D7A777-9D4D-DF3A-94D6-A41369C24DD2}"/>
              </a:ext>
            </a:extLst>
          </p:cNvPr>
          <p:cNvGrpSpPr>
            <a:grpSpLocks/>
          </p:cNvGrpSpPr>
          <p:nvPr/>
        </p:nvGrpSpPr>
        <p:grpSpPr bwMode="auto">
          <a:xfrm>
            <a:off x="1233490" y="2152649"/>
            <a:ext cx="10885487" cy="1746251"/>
            <a:chOff x="1233757" y="2152650"/>
            <a:chExt cx="10885219" cy="1746250"/>
          </a:xfrm>
        </p:grpSpPr>
        <p:grpSp>
          <p:nvGrpSpPr>
            <p:cNvPr id="30739" name="Group 17">
              <a:extLst>
                <a:ext uri="{FF2B5EF4-FFF2-40B4-BE49-F238E27FC236}">
                  <a16:creationId xmlns:a16="http://schemas.microsoft.com/office/drawing/2014/main" id="{00D53582-5523-787E-732B-B1DF837D2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1757" y="2152650"/>
              <a:ext cx="8947219" cy="1746250"/>
              <a:chOff x="3201689" y="2804770"/>
              <a:chExt cx="8947803" cy="1746163"/>
            </a:xfrm>
          </p:grpSpPr>
          <p:pic>
            <p:nvPicPr>
              <p:cNvPr id="30741" name="Picture 3">
                <a:extLst>
                  <a:ext uri="{FF2B5EF4-FFF2-40B4-BE49-F238E27FC236}">
                    <a16:creationId xmlns:a16="http://schemas.microsoft.com/office/drawing/2014/main" id="{5DBCD9F1-EAA1-C29A-01C7-84B8A4C246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689" y="2819799"/>
                <a:ext cx="2030668" cy="1644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2" name="Picture 10">
                <a:extLst>
                  <a:ext uri="{FF2B5EF4-FFF2-40B4-BE49-F238E27FC236}">
                    <a16:creationId xmlns:a16="http://schemas.microsoft.com/office/drawing/2014/main" id="{34E9CC2B-DEAB-BC76-9877-3D63F951E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761462" y="2779660"/>
                <a:ext cx="1658341" cy="1860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3" name="Picture 12">
                <a:extLst>
                  <a:ext uri="{FF2B5EF4-FFF2-40B4-BE49-F238E27FC236}">
                    <a16:creationId xmlns:a16="http://schemas.microsoft.com/office/drawing/2014/main" id="{39E51B7D-905E-44E6-5ABC-F7FBBFB9AD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338" y="2973608"/>
                <a:ext cx="1714067" cy="157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4" name="Picture 13">
                <a:extLst>
                  <a:ext uri="{FF2B5EF4-FFF2-40B4-BE49-F238E27FC236}">
                    <a16:creationId xmlns:a16="http://schemas.microsoft.com/office/drawing/2014/main" id="{090B0EF7-74CD-14C0-EADD-8538D95D0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4912" y="2898752"/>
                <a:ext cx="1771031" cy="157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5" name="Picture 14">
                <a:extLst>
                  <a:ext uri="{FF2B5EF4-FFF2-40B4-BE49-F238E27FC236}">
                    <a16:creationId xmlns:a16="http://schemas.microsoft.com/office/drawing/2014/main" id="{7D1B8351-5E4A-6E5D-8FE0-21442A540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9119" y="2804770"/>
                <a:ext cx="1570373" cy="1711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40" name="Picture 2">
              <a:extLst>
                <a:ext uri="{FF2B5EF4-FFF2-40B4-BE49-F238E27FC236}">
                  <a16:creationId xmlns:a16="http://schemas.microsoft.com/office/drawing/2014/main" id="{53CDDCFD-7DAB-D3A1-1D53-34CDAAE00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69537" y="2049205"/>
              <a:ext cx="1420744" cy="189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Isosceles Triangle 15">
            <a:extLst>
              <a:ext uri="{FF2B5EF4-FFF2-40B4-BE49-F238E27FC236}">
                <a16:creationId xmlns:a16="http://schemas.microsoft.com/office/drawing/2014/main" id="{39205CDC-FFFD-CD45-20F2-9473FF958351}"/>
              </a:ext>
            </a:extLst>
          </p:cNvPr>
          <p:cNvSpPr/>
          <p:nvPr/>
        </p:nvSpPr>
        <p:spPr bwMode="auto">
          <a:xfrm rot="7881807">
            <a:off x="1066800" y="2305051"/>
            <a:ext cx="658813" cy="665163"/>
          </a:xfrm>
          <a:custGeom>
            <a:avLst/>
            <a:gdLst>
              <a:gd name="connsiteX0" fmla="*/ 0 w 778909"/>
              <a:gd name="connsiteY0" fmla="*/ 1054851 h 1054851"/>
              <a:gd name="connsiteX1" fmla="*/ 389455 w 778909"/>
              <a:gd name="connsiteY1" fmla="*/ 0 h 1054851"/>
              <a:gd name="connsiteX2" fmla="*/ 778909 w 778909"/>
              <a:gd name="connsiteY2" fmla="*/ 1054851 h 1054851"/>
              <a:gd name="connsiteX3" fmla="*/ 0 w 778909"/>
              <a:gd name="connsiteY3" fmla="*/ 1054851 h 1054851"/>
              <a:gd name="connsiteX0" fmla="*/ 0 w 778909"/>
              <a:gd name="connsiteY0" fmla="*/ 934522 h 934522"/>
              <a:gd name="connsiteX1" fmla="*/ 427693 w 778909"/>
              <a:gd name="connsiteY1" fmla="*/ 0 h 934522"/>
              <a:gd name="connsiteX2" fmla="*/ 778909 w 778909"/>
              <a:gd name="connsiteY2" fmla="*/ 934522 h 934522"/>
              <a:gd name="connsiteX3" fmla="*/ 0 w 778909"/>
              <a:gd name="connsiteY3" fmla="*/ 934522 h 9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09" h="934522">
                <a:moveTo>
                  <a:pt x="0" y="934522"/>
                </a:moveTo>
                <a:lnTo>
                  <a:pt x="427693" y="0"/>
                </a:lnTo>
                <a:lnTo>
                  <a:pt x="778909" y="934522"/>
                </a:lnTo>
                <a:lnTo>
                  <a:pt x="0" y="93452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8E6D3C">
                    <a:lumMod val="65000"/>
                  </a:srgbClr>
                </a:solidFill>
              </a:ln>
              <a:solidFill>
                <a:srgbClr val="B19C7D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pic>
        <p:nvPicPr>
          <p:cNvPr id="30734" name="Picture 25">
            <a:extLst>
              <a:ext uri="{FF2B5EF4-FFF2-40B4-BE49-F238E27FC236}">
                <a16:creationId xmlns:a16="http://schemas.microsoft.com/office/drawing/2014/main" id="{B13F900D-BC7F-3634-BB47-479D5284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1" y="17272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892C751-E1FE-3D6E-2B6C-14648FFBBAB2}"/>
              </a:ext>
            </a:extLst>
          </p:cNvPr>
          <p:cNvSpPr txBox="1"/>
          <p:nvPr/>
        </p:nvSpPr>
        <p:spPr bwMode="auto">
          <a:xfrm>
            <a:off x="1795463" y="1652589"/>
            <a:ext cx="104457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- 2.2	            - 1.9	 0.6	       0.3                      3.8                         8.9	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   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4EE2B4-3866-FB93-5F63-8D71CE8894F3}"/>
              </a:ext>
            </a:extLst>
          </p:cNvPr>
          <p:cNvSpPr txBox="1"/>
          <p:nvPr/>
        </p:nvSpPr>
        <p:spPr>
          <a:xfrm>
            <a:off x="1030289" y="3851275"/>
            <a:ext cx="10963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4                            3                            2                          2                              2                        2	    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8D9725-E6EE-CE68-780C-40CCC0D9E8CC}"/>
              </a:ext>
            </a:extLst>
          </p:cNvPr>
          <p:cNvSpPr txBox="1"/>
          <p:nvPr/>
        </p:nvSpPr>
        <p:spPr>
          <a:xfrm>
            <a:off x="-449262" y="5502275"/>
            <a:ext cx="23685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Without light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E6D3C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01FDD-2E68-26F5-163C-F7C8BD05BA33}"/>
              </a:ext>
            </a:extLst>
          </p:cNvPr>
          <p:cNvSpPr txBox="1"/>
          <p:nvPr/>
        </p:nvSpPr>
        <p:spPr bwMode="auto">
          <a:xfrm>
            <a:off x="-315913" y="2967037"/>
            <a:ext cx="183832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With light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743">
        <p:fade/>
      </p:transition>
    </mc:Choice>
    <mc:Fallback xmlns="">
      <p:transition spd="med" advTm="657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181CCD5-13EB-A319-6A01-9E05DA4180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764" y="201614"/>
            <a:ext cx="11230104" cy="470898"/>
          </a:xfrm>
          <a:ln w="9525"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CFB990"/>
                </a:solidFill>
                <a:latin typeface="Acumin Pro ExtraCondensed"/>
              </a:rPr>
              <a:t>Plants after 8 weeks in a common greenhouse environment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B93CD2-28AC-A7D7-5FDF-87BD08EF6233}"/>
              </a:ext>
            </a:extLst>
          </p:cNvPr>
          <p:cNvGrpSpPr/>
          <p:nvPr/>
        </p:nvGrpSpPr>
        <p:grpSpPr>
          <a:xfrm>
            <a:off x="311981" y="1928404"/>
            <a:ext cx="4915127" cy="3556152"/>
            <a:chOff x="6564085" y="1827061"/>
            <a:chExt cx="4915127" cy="3556152"/>
          </a:xfrm>
        </p:grpSpPr>
        <p:pic>
          <p:nvPicPr>
            <p:cNvPr id="35851" name="Picture 19">
              <a:extLst>
                <a:ext uri="{FF2B5EF4-FFF2-40B4-BE49-F238E27FC236}">
                  <a16:creationId xmlns:a16="http://schemas.microsoft.com/office/drawing/2014/main" id="{2C62BA23-E53B-0E0C-F600-262F4F04C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64085" y="1827061"/>
              <a:ext cx="4915127" cy="355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TextBox 6">
              <a:extLst>
                <a:ext uri="{FF2B5EF4-FFF2-40B4-BE49-F238E27FC236}">
                  <a16:creationId xmlns:a16="http://schemas.microsoft.com/office/drawing/2014/main" id="{E2720E12-6BE1-041F-90EF-3729EE3F9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217" y="1888224"/>
              <a:ext cx="17349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ptos" panose="020B00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ptos" panose="020B00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ptos" panose="020B00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ptos" panose="020B0004020202020204" pitchFamily="34" charset="0"/>
                </a:defRPr>
              </a:lvl9pPr>
            </a:lstStyle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Temperature               NS</a:t>
              </a:r>
            </a:p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Light  use                    NS</a:t>
              </a:r>
            </a:p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Crown diameter          NS</a:t>
              </a:r>
            </a:p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Temperature * Light   NS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04E940-16A9-C0EF-E8B6-A09865BF6147}"/>
                </a:ext>
              </a:extLst>
            </p:cNvPr>
            <p:cNvGrpSpPr/>
            <p:nvPr/>
          </p:nvGrpSpPr>
          <p:grpSpPr>
            <a:xfrm>
              <a:off x="7034711" y="3250644"/>
              <a:ext cx="3220660" cy="2104378"/>
              <a:chOff x="7034711" y="3250644"/>
              <a:chExt cx="3220660" cy="2104378"/>
            </a:xfrm>
          </p:grpSpPr>
          <p:pic>
            <p:nvPicPr>
              <p:cNvPr id="35853" name="Picture 16">
                <a:extLst>
                  <a:ext uri="{FF2B5EF4-FFF2-40B4-BE49-F238E27FC236}">
                    <a16:creationId xmlns:a16="http://schemas.microsoft.com/office/drawing/2014/main" id="{66031836-A797-C0FB-338A-0974E346E6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6602" y="3250644"/>
                <a:ext cx="978769" cy="2104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4" name="Picture 17">
                <a:extLst>
                  <a:ext uri="{FF2B5EF4-FFF2-40B4-BE49-F238E27FC236}">
                    <a16:creationId xmlns:a16="http://schemas.microsoft.com/office/drawing/2014/main" id="{2DCEADFB-2B45-BE66-437C-779894333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4711" y="3250644"/>
                <a:ext cx="2539224" cy="2104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" name="Picture 8">
            <a:extLst>
              <a:ext uri="{FF2B5EF4-FFF2-40B4-BE49-F238E27FC236}">
                <a16:creationId xmlns:a16="http://schemas.microsoft.com/office/drawing/2014/main" id="{364AAB93-BDC3-445E-991A-74A3EA967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3"/>
          <a:stretch/>
        </p:blipFill>
        <p:spPr bwMode="auto">
          <a:xfrm>
            <a:off x="1" y="2666675"/>
            <a:ext cx="202337" cy="173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3873-AE55-4024-ABEF-63F2EA0F66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107" y="1934325"/>
            <a:ext cx="6819255" cy="3202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52705D-C89B-41CC-8CBD-0E6464340423}"/>
              </a:ext>
            </a:extLst>
          </p:cNvPr>
          <p:cNvCxnSpPr/>
          <p:nvPr/>
        </p:nvCxnSpPr>
        <p:spPr>
          <a:xfrm>
            <a:off x="501112" y="2541705"/>
            <a:ext cx="472599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E03FA9-3F6D-4691-B3C2-13F9E412F33C}"/>
              </a:ext>
            </a:extLst>
          </p:cNvPr>
          <p:cNvCxnSpPr/>
          <p:nvPr/>
        </p:nvCxnSpPr>
        <p:spPr>
          <a:xfrm>
            <a:off x="501112" y="3692687"/>
            <a:ext cx="472599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968">
        <p:fade/>
      </p:transition>
    </mc:Choice>
    <mc:Fallback xmlns="">
      <p:transition spd="med" advTm="122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ED148C-3B0C-45FB-9902-4CBAD7AE0997}"/>
              </a:ext>
            </a:extLst>
          </p:cNvPr>
          <p:cNvSpPr/>
          <p:nvPr/>
        </p:nvSpPr>
        <p:spPr>
          <a:xfrm>
            <a:off x="6350" y="1046163"/>
            <a:ext cx="12192000" cy="581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46B411-55B3-4D90-A67F-25791989D360}"/>
              </a:ext>
            </a:extLst>
          </p:cNvPr>
          <p:cNvCxnSpPr>
            <a:cxnSpLocks/>
          </p:cNvCxnSpPr>
          <p:nvPr/>
        </p:nvCxnSpPr>
        <p:spPr>
          <a:xfrm>
            <a:off x="4637088" y="1401763"/>
            <a:ext cx="658336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4" name="Group 15">
            <a:extLst>
              <a:ext uri="{FF2B5EF4-FFF2-40B4-BE49-F238E27FC236}">
                <a16:creationId xmlns:a16="http://schemas.microsoft.com/office/drawing/2014/main" id="{C1024988-60ED-4F4F-A379-FDA85EC8128D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49338"/>
            <a:ext cx="11261725" cy="5333560"/>
            <a:chOff x="124579" y="1049745"/>
            <a:chExt cx="11260498" cy="53337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892DE3-CD94-4811-A9A3-070E358C56E9}"/>
                </a:ext>
              </a:extLst>
            </p:cNvPr>
            <p:cNvSpPr txBox="1"/>
            <p:nvPr/>
          </p:nvSpPr>
          <p:spPr>
            <a:xfrm>
              <a:off x="6140548" y="1049745"/>
              <a:ext cx="3676249" cy="3699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Temperature (</a:t>
              </a:r>
              <a:r>
                <a:rPr kumimoji="0" lang="en-US" sz="1800" b="0" i="0" u="none" strike="noStrike" kern="0" cap="none" spc="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°C)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05ACD2-A65B-4E08-9D38-7FF5C98F3935}"/>
                </a:ext>
              </a:extLst>
            </p:cNvPr>
            <p:cNvSpPr txBox="1"/>
            <p:nvPr/>
          </p:nvSpPr>
          <p:spPr>
            <a:xfrm>
              <a:off x="124579" y="5521729"/>
              <a:ext cx="2888817" cy="861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Crown size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Large (&gt; 10 mm)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8E6D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8DF559-6201-4347-AAB5-6AD18C6F681F}"/>
                </a:ext>
              </a:extLst>
            </p:cNvPr>
            <p:cNvSpPr txBox="1"/>
            <p:nvPr/>
          </p:nvSpPr>
          <p:spPr>
            <a:xfrm>
              <a:off x="4572269" y="1413298"/>
              <a:ext cx="6812808" cy="3699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- 1.5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	                             2	                                      4.7</a:t>
              </a:r>
            </a:p>
          </p:txBody>
        </p:sp>
      </p:grpSp>
      <p:sp>
        <p:nvSpPr>
          <p:cNvPr id="40965" name="Title 1">
            <a:extLst>
              <a:ext uri="{FF2B5EF4-FFF2-40B4-BE49-F238E27FC236}">
                <a16:creationId xmlns:a16="http://schemas.microsoft.com/office/drawing/2014/main" id="{F94BB918-05DB-4716-B9FE-106B7962FBC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04850" y="169863"/>
            <a:ext cx="126301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1" u="none" strike="noStrike" kern="1200" cap="none" spc="0" normalizeH="0" baseline="0" noProof="0">
                <a:ln>
                  <a:noFill/>
                </a:ln>
                <a:solidFill>
                  <a:srgbClr val="CFB990"/>
                </a:solidFill>
                <a:effectLst/>
                <a:uLnTx/>
                <a:uFillTx/>
                <a:latin typeface="Acumin Pro ExtraCondensed"/>
                <a:ea typeface="+mn-ea"/>
                <a:cs typeface="+mn-cs"/>
                <a:sym typeface="Arial" panose="020B0604020202020204" pitchFamily="34" charset="0"/>
              </a:rPr>
              <a:t>Plants after 28 d under indoor propagation </a:t>
            </a:r>
            <a:endParaRPr kumimoji="0" lang="en-US" altLang="en-US" sz="3400" b="1" i="1" u="none" strike="noStrike" kern="1200" cap="none" spc="0" normalizeH="0" baseline="0" noProof="0">
              <a:ln>
                <a:noFill/>
              </a:ln>
              <a:solidFill>
                <a:srgbClr val="CFB990"/>
              </a:solidFill>
              <a:effectLst/>
              <a:uLnTx/>
              <a:uFillTx/>
              <a:latin typeface="Acumin Pro ExtraCondensed"/>
              <a:ea typeface="+mn-ea"/>
              <a:cs typeface="+mn-cs"/>
            </a:endParaRPr>
          </a:p>
        </p:txBody>
      </p:sp>
      <p:pic>
        <p:nvPicPr>
          <p:cNvPr id="40966" name="Picture 10">
            <a:extLst>
              <a:ext uri="{FF2B5EF4-FFF2-40B4-BE49-F238E27FC236}">
                <a16:creationId xmlns:a16="http://schemas.microsoft.com/office/drawing/2014/main" id="{69A947A8-E5EE-4D27-B2D0-929E3028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996">
            <a:off x="9853613" y="4113213"/>
            <a:ext cx="21605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>
            <a:extLst>
              <a:ext uri="{FF2B5EF4-FFF2-40B4-BE49-F238E27FC236}">
                <a16:creationId xmlns:a16="http://schemas.microsoft.com/office/drawing/2014/main" id="{D7B0623F-B30F-4145-A310-3B09F0BC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51249">
            <a:off x="6792119" y="4377531"/>
            <a:ext cx="22955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>
            <a:extLst>
              <a:ext uri="{FF2B5EF4-FFF2-40B4-BE49-F238E27FC236}">
                <a16:creationId xmlns:a16="http://schemas.microsoft.com/office/drawing/2014/main" id="{15B54A3A-7F39-452B-9264-6582F8A8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80650">
            <a:off x="3783013" y="4265613"/>
            <a:ext cx="2454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FD84B-6A03-4BA1-ABFD-0D73F7946530}"/>
              </a:ext>
            </a:extLst>
          </p:cNvPr>
          <p:cNvSpPr txBox="1"/>
          <p:nvPr/>
        </p:nvSpPr>
        <p:spPr>
          <a:xfrm>
            <a:off x="123824" y="2592729"/>
            <a:ext cx="28508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Crown size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Small (&lt; 10 mm)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8E6D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970" name="Picture 8">
            <a:extLst>
              <a:ext uri="{FF2B5EF4-FFF2-40B4-BE49-F238E27FC236}">
                <a16:creationId xmlns:a16="http://schemas.microsoft.com/office/drawing/2014/main" id="{E42A4082-7AEA-4BEB-95FC-5A68BC99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029825" y="1709738"/>
            <a:ext cx="17922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4">
            <a:extLst>
              <a:ext uri="{FF2B5EF4-FFF2-40B4-BE49-F238E27FC236}">
                <a16:creationId xmlns:a16="http://schemas.microsoft.com/office/drawing/2014/main" id="{3C56A3CF-C044-4A82-A823-43381671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019925" y="1914525"/>
            <a:ext cx="1606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6">
            <a:extLst>
              <a:ext uri="{FF2B5EF4-FFF2-40B4-BE49-F238E27FC236}">
                <a16:creationId xmlns:a16="http://schemas.microsoft.com/office/drawing/2014/main" id="{5A408FAA-3F52-4261-941A-6BF3F4B5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3776">
            <a:off x="4087813" y="1968500"/>
            <a:ext cx="151923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6"/>
    </mc:Choice>
    <mc:Fallback xmlns="">
      <p:transition spd="slow" advTm="3179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2ACE-9AA9-F464-0999-BA746762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Factors that need 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DB30-CA68-97B3-7D28-9B10000E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cultivars need to be tested for their responses to the protocols developed based on our standard cultivars ‘Albion’, ‘Fronteras’, and others</a:t>
            </a:r>
          </a:p>
          <a:p>
            <a:r>
              <a:rPr lang="en-US" dirty="0"/>
              <a:t>Cost analyses for the new protocols of conditioning plants</a:t>
            </a:r>
          </a:p>
          <a:p>
            <a:pPr lvl="1"/>
            <a:r>
              <a:rPr lang="en-US" dirty="0"/>
              <a:t>Chilling and preconditioning treatments</a:t>
            </a:r>
          </a:p>
          <a:p>
            <a:pPr lvl="1"/>
            <a:r>
              <a:rPr lang="en-US" dirty="0"/>
              <a:t>Lighting treatments</a:t>
            </a:r>
          </a:p>
          <a:p>
            <a:r>
              <a:rPr lang="en-US" dirty="0"/>
              <a:t>Cost analyses for the short-term storage of transplants and daughter plants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8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330CC-09EE-3651-0F97-5C7890006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099" y="2276097"/>
            <a:ext cx="2621589" cy="2811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F3CBA-C945-7503-2D40-264DB218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66" y="507423"/>
            <a:ext cx="5769818" cy="119614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Thank you!</a:t>
            </a:r>
            <a:br>
              <a:rPr lang="en-US" sz="4000" b="1" dirty="0"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771675-B28A-9D84-C1AF-990E7780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61" y="2265711"/>
            <a:ext cx="2821540" cy="2821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23A7D1-92A1-254E-E245-8ABFA0B10019}"/>
              </a:ext>
            </a:extLst>
          </p:cNvPr>
          <p:cNvSpPr txBox="1"/>
          <p:nvPr/>
        </p:nvSpPr>
        <p:spPr>
          <a:xfrm>
            <a:off x="2243720" y="5177565"/>
            <a:ext cx="2157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Chieri Kubota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Ohio State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86AC4-AC5A-4992-8B1E-8FA0A6A1120D}"/>
              </a:ext>
            </a:extLst>
          </p:cNvPr>
          <p:cNvSpPr txBox="1"/>
          <p:nvPr/>
        </p:nvSpPr>
        <p:spPr>
          <a:xfrm>
            <a:off x="4999417" y="5177565"/>
            <a:ext cx="2072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Edward Durner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Rutgers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F5E4F-F70D-FA44-D34F-06E2C4D8CFF9}"/>
              </a:ext>
            </a:extLst>
          </p:cNvPr>
          <p:cNvSpPr txBox="1"/>
          <p:nvPr/>
        </p:nvSpPr>
        <p:spPr>
          <a:xfrm>
            <a:off x="7580541" y="5177565"/>
            <a:ext cx="189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Celina Gomez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Purdue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728F-FB4F-346D-85B4-1C125806C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667" y="4051005"/>
            <a:ext cx="1943692" cy="1838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46575-3743-3B13-138C-9DBA8EE62EB8}"/>
              </a:ext>
            </a:extLst>
          </p:cNvPr>
          <p:cNvSpPr txBox="1"/>
          <p:nvPr/>
        </p:nvSpPr>
        <p:spPr>
          <a:xfrm>
            <a:off x="9541563" y="5889632"/>
            <a:ext cx="23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Lian M. Duron Alvarado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B0A97E-C2AA-99FA-5944-1143DDCA2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64" y="4051005"/>
            <a:ext cx="1828900" cy="18386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8CB837-E2DE-A473-DD68-4429B756BECE}"/>
              </a:ext>
            </a:extLst>
          </p:cNvPr>
          <p:cNvSpPr txBox="1"/>
          <p:nvPr/>
        </p:nvSpPr>
        <p:spPr>
          <a:xfrm>
            <a:off x="404422" y="5889632"/>
            <a:ext cx="147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Pooja Tripathi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E0DEC9-3FBA-9F24-01F7-D219DD7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125" y="104005"/>
            <a:ext cx="2390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CC6805-0F1B-508D-55AC-4EBB2F97D4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014" y="1724671"/>
            <a:ext cx="1779965" cy="416269"/>
          </a:xfrm>
          <a:prstGeom prst="rect">
            <a:avLst/>
          </a:prstGeom>
        </p:spPr>
      </p:pic>
      <p:pic>
        <p:nvPicPr>
          <p:cNvPr id="18" name="Picture 8" descr="File:The Ohio State University Logo.jpg - Wikimedia Commons">
            <a:extLst>
              <a:ext uri="{FF2B5EF4-FFF2-40B4-BE49-F238E27FC236}">
                <a16:creationId xmlns:a16="http://schemas.microsoft.com/office/drawing/2014/main" id="{1FE869E7-C692-97B4-9B59-8B04ACB3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88" y="1684357"/>
            <a:ext cx="1514558" cy="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802A99-52A9-E4FA-1865-97BBE0C0E73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361" y="1716544"/>
            <a:ext cx="1514559" cy="471808"/>
          </a:xfrm>
          <a:prstGeom prst="rect">
            <a:avLst/>
          </a:prstGeom>
        </p:spPr>
      </p:pic>
      <p:pic>
        <p:nvPicPr>
          <p:cNvPr id="21" name="Picture 20" descr="A person with brown hair&#10;&#10;Description automatically generated">
            <a:extLst>
              <a:ext uri="{FF2B5EF4-FFF2-40B4-BE49-F238E27FC236}">
                <a16:creationId xmlns:a16="http://schemas.microsoft.com/office/drawing/2014/main" id="{5B222142-D2A9-E8A4-F716-762818C2F8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328" y="2265712"/>
            <a:ext cx="2656778" cy="28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8E55-6223-7934-3569-1F86F67C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F14D-AFC1-2D84-0792-C3878FDA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3286B-9CAC-6C0C-CF21-F4718852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92" y="0"/>
            <a:ext cx="8654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CDDB-54A3-BE55-E397-410A64A7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Greenhouse strawberry propagation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runnering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daughter plant production)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59E6-0FE3-0286-682E-CF63FEC68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1" y="1873045"/>
            <a:ext cx="11149780" cy="1961536"/>
          </a:xfrm>
        </p:spPr>
        <p:txBody>
          <a:bodyPr/>
          <a:lstStyle/>
          <a:p>
            <a:r>
              <a:rPr lang="en-US" dirty="0"/>
              <a:t>Current standard for greenhouse strawberry producers </a:t>
            </a:r>
          </a:p>
          <a:p>
            <a:r>
              <a:rPr lang="en-US" dirty="0"/>
              <a:t>Lower costs (Capex and </a:t>
            </a:r>
            <a:r>
              <a:rPr lang="en-US" dirty="0" err="1"/>
              <a:t>Opex</a:t>
            </a:r>
            <a:r>
              <a:rPr lang="en-US" dirty="0"/>
              <a:t>) than fully controlled indoor propagation </a:t>
            </a:r>
          </a:p>
          <a:p>
            <a:r>
              <a:rPr lang="en-US" dirty="0"/>
              <a:t>Disease and pest management can be a challenge in some cases</a:t>
            </a:r>
          </a:p>
        </p:txBody>
      </p:sp>
      <p:pic>
        <p:nvPicPr>
          <p:cNvPr id="1026" name="Picture 2" descr="Plants in a greenhouse with metal racks&#10;&#10;Description automatically generated">
            <a:extLst>
              <a:ext uri="{FF2B5EF4-FFF2-40B4-BE49-F238E27FC236}">
                <a16:creationId xmlns:a16="http://schemas.microsoft.com/office/drawing/2014/main" id="{29D67ABF-0056-587A-6FEC-6DE66C20D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9761" y="3834581"/>
            <a:ext cx="5975555" cy="25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39cb657.JPG">
            <a:extLst>
              <a:ext uri="{FF2B5EF4-FFF2-40B4-BE49-F238E27FC236}">
                <a16:creationId xmlns:a16="http://schemas.microsoft.com/office/drawing/2014/main" id="{A97FC2BB-D9E8-73AB-5106-C60C46B867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34581"/>
            <a:ext cx="3367549" cy="25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1B65-114A-4DCE-5CC4-D0D3C81F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Transplant production cycles in greenhouse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16FF-FD60-F91F-F721-CAAC7C85B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August transplanting using </a:t>
            </a:r>
            <a:r>
              <a:rPr lang="en-US" dirty="0" err="1"/>
              <a:t>trayplants</a:t>
            </a:r>
            <a:r>
              <a:rPr lang="en-US" dirty="0"/>
              <a:t> or mini-trays is becoming common for North American greenhouses </a:t>
            </a:r>
          </a:p>
          <a:p>
            <a:r>
              <a:rPr lang="en-US" dirty="0"/>
              <a:t>Use of long-day cultivars is common in North America</a:t>
            </a:r>
          </a:p>
          <a:p>
            <a:r>
              <a:rPr lang="en-US" dirty="0" err="1"/>
              <a:t>Trayplant</a:t>
            </a:r>
            <a:r>
              <a:rPr lang="en-US" dirty="0"/>
              <a:t> production must be in May – July (2-3 months)?</a:t>
            </a:r>
          </a:p>
          <a:p>
            <a:r>
              <a:rPr lang="en-US" dirty="0"/>
              <a:t>Runner tips must be obtained in May? </a:t>
            </a:r>
          </a:p>
          <a:p>
            <a:r>
              <a:rPr lang="en-US" dirty="0" err="1"/>
              <a:t>Runnering</a:t>
            </a:r>
            <a:r>
              <a:rPr lang="en-US" dirty="0"/>
              <a:t> for March through May (12-14 weeks)?</a:t>
            </a:r>
          </a:p>
          <a:p>
            <a:r>
              <a:rPr lang="en-US" dirty="0"/>
              <a:t>Mother plant growing in January – February (2 months)?</a:t>
            </a:r>
          </a:p>
          <a:p>
            <a:r>
              <a:rPr lang="en-US" dirty="0"/>
              <a:t>Runner tips in December-January? </a:t>
            </a:r>
          </a:p>
          <a:p>
            <a:r>
              <a:rPr lang="en-US" dirty="0"/>
              <a:t>Stock plant maintenance year-round?</a:t>
            </a:r>
          </a:p>
        </p:txBody>
      </p:sp>
    </p:spTree>
    <p:extLst>
      <p:ext uri="{BB962C8B-B14F-4D97-AF65-F5344CB8AC3E}">
        <p14:creationId xmlns:p14="http://schemas.microsoft.com/office/powerpoint/2010/main" val="41657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84EFC-63B4-541D-D60B-B6F384E35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452" y="145550"/>
            <a:ext cx="1305101" cy="1399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E0557-34DD-AC91-FD03-8BD1DA6D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1312" cy="1271833"/>
          </a:xfrm>
        </p:spPr>
        <p:txBody>
          <a:bodyPr>
            <a:normAutofit fontScale="90000"/>
          </a:bodyPr>
          <a:lstStyle/>
          <a:p>
            <a:r>
              <a:rPr lang="en-US" dirty="0"/>
              <a:t>Obj. 2.1 – Conditioning plants for propagation, update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1040-82B3-4CE9-1C65-02B15491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58383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 focus: </a:t>
            </a:r>
            <a:r>
              <a:rPr lang="en-US" dirty="0"/>
              <a:t>Artificial chilling treatment over propagation transplants for promoting </a:t>
            </a:r>
            <a:r>
              <a:rPr lang="en-US" dirty="0" err="1"/>
              <a:t>runnering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Cultivars used: </a:t>
            </a:r>
            <a:r>
              <a:rPr lang="en-US" dirty="0"/>
              <a:t>LD ‘Albion’ and SD ‘Fronteras’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Finding: </a:t>
            </a:r>
          </a:p>
          <a:p>
            <a:r>
              <a:rPr lang="en-US" dirty="0"/>
              <a:t>Experiments (two years) confirmed that ‘Albion’ respond positively to chilling treatment (1050 </a:t>
            </a:r>
            <a:r>
              <a:rPr lang="en-US" dirty="0" err="1"/>
              <a:t>hrs</a:t>
            </a:r>
            <a:r>
              <a:rPr lang="en-US" dirty="0"/>
              <a:t>) over mother plants prior to transplanting</a:t>
            </a:r>
          </a:p>
          <a:p>
            <a:r>
              <a:rPr lang="en-US" dirty="0"/>
              <a:t>‘Fronteras’ did not respond to chilling and may require additional pre-conditioning of optimum temperature and daylength </a:t>
            </a:r>
          </a:p>
          <a:p>
            <a:pPr lvl="1"/>
            <a:r>
              <a:rPr lang="en-US" dirty="0"/>
              <a:t>SD pre-conditioning enhanced branch-crown development in ‘Fronteras’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2025 plan: </a:t>
            </a:r>
            <a:r>
              <a:rPr lang="en-US" dirty="0"/>
              <a:t>Developing optimum conditioning protocols for both cultivars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8DFEC-2CCA-C86C-5B9A-A6A2B2A41CFB}"/>
              </a:ext>
            </a:extLst>
          </p:cNvPr>
          <p:cNvSpPr txBox="1"/>
          <p:nvPr/>
        </p:nvSpPr>
        <p:spPr>
          <a:xfrm>
            <a:off x="8795437" y="1175293"/>
            <a:ext cx="176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Chieri Kubota</a:t>
            </a:r>
          </a:p>
          <a:p>
            <a:pPr algn="r"/>
            <a:r>
              <a:rPr lang="en-US" sz="1200" dirty="0"/>
              <a:t>The Ohio State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FC41A-6A75-2CD4-210F-169590FFB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96" t="14652" r="15479" b="62784"/>
          <a:stretch/>
        </p:blipFill>
        <p:spPr>
          <a:xfrm>
            <a:off x="9679140" y="71665"/>
            <a:ext cx="1128698" cy="1066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68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28A-A99F-E7E9-63D7-6138DAC7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206477"/>
            <a:ext cx="11636477" cy="1412670"/>
          </a:xfrm>
        </p:spPr>
        <p:txBody>
          <a:bodyPr/>
          <a:lstStyle/>
          <a:p>
            <a:r>
              <a:rPr lang="en-US" i="1" dirty="0">
                <a:latin typeface="+mn-lt"/>
              </a:rPr>
              <a:t>“Can chilling mother plants enhance </a:t>
            </a:r>
            <a:r>
              <a:rPr lang="en-US" i="1" dirty="0" err="1">
                <a:latin typeface="+mn-lt"/>
              </a:rPr>
              <a:t>runnering</a:t>
            </a:r>
            <a:r>
              <a:rPr lang="en-US" i="1" dirty="0">
                <a:latin typeface="+mn-lt"/>
              </a:rPr>
              <a:t>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6E30-9D18-56F6-921D-5544B9B4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5" y="1619146"/>
            <a:ext cx="7495572" cy="4770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Experimental process </a:t>
            </a:r>
          </a:p>
          <a:p>
            <a:r>
              <a:rPr lang="en-US" dirty="0" err="1"/>
              <a:t>Trayplants</a:t>
            </a:r>
            <a:r>
              <a:rPr lang="en-US" dirty="0"/>
              <a:t> were grown starting from rooted runner tips (8 weeks) to use as mother plants in a growth chamber (28/22°C, ADT 22°C; 16-h long day, 21 mol m</a:t>
            </a:r>
            <a:r>
              <a:rPr lang="en-US" baseline="30000" dirty="0"/>
              <a:t>-2</a:t>
            </a:r>
            <a:r>
              <a:rPr lang="en-US" dirty="0"/>
              <a:t> d</a:t>
            </a:r>
            <a:r>
              <a:rPr lang="en-US" baseline="30000" dirty="0"/>
              <a:t>-1</a:t>
            </a:r>
            <a:r>
              <a:rPr lang="en-US" dirty="0"/>
              <a:t> DLI; T8 fluorescent lamps)</a:t>
            </a:r>
          </a:p>
          <a:p>
            <a:r>
              <a:rPr lang="en-US" dirty="0"/>
              <a:t>Chilling at 0°C in darkness for cultivar-specific durations (44 d for ‘Albion’, 19 d for ‘Fronteras’) </a:t>
            </a:r>
          </a:p>
          <a:p>
            <a:pPr lvl="1"/>
            <a:r>
              <a:rPr lang="en-US" dirty="0"/>
              <a:t>Some plants were treated under 15/4 °C (day/night), 10-h short-day, 1.4 mol m</a:t>
            </a:r>
            <a:r>
              <a:rPr lang="en-US" baseline="30000" dirty="0"/>
              <a:t>-2</a:t>
            </a:r>
            <a:r>
              <a:rPr lang="en-US" dirty="0"/>
              <a:t> d</a:t>
            </a:r>
            <a:r>
              <a:rPr lang="en-US" baseline="30000" dirty="0"/>
              <a:t>-1</a:t>
            </a:r>
            <a:r>
              <a:rPr lang="en-US" dirty="0"/>
              <a:t> DLI to provide 30% of total chilling hours (25 d for ‘</a:t>
            </a:r>
            <a:r>
              <a:rPr lang="en-US" dirty="0" err="1"/>
              <a:t>Albrion</a:t>
            </a:r>
            <a:r>
              <a:rPr lang="en-US" dirty="0"/>
              <a:t>’, 10 d for ‘Fronteras’) prior to chilling </a:t>
            </a:r>
            <a:r>
              <a:rPr lang="en-US" b="1" dirty="0"/>
              <a:t>[Pre-Conditioning]</a:t>
            </a:r>
          </a:p>
          <a:p>
            <a:r>
              <a:rPr lang="en-US" dirty="0"/>
              <a:t>Transplanted for </a:t>
            </a:r>
            <a:r>
              <a:rPr lang="en-US" dirty="0" err="1"/>
              <a:t>runnering</a:t>
            </a:r>
            <a:r>
              <a:rPr lang="en-US" dirty="0"/>
              <a:t> and daughter plant production over 12 weeks in greenhouse (target ADT 26C; 16-h long day)</a:t>
            </a:r>
          </a:p>
        </p:txBody>
      </p:sp>
      <p:pic>
        <p:nvPicPr>
          <p:cNvPr id="4" name="Picture 3" descr="A picture containing houseplant, flowerpot, herb, plant&#10;&#10;Description automatically generated">
            <a:extLst>
              <a:ext uri="{FF2B5EF4-FFF2-40B4-BE49-F238E27FC236}">
                <a16:creationId xmlns:a16="http://schemas.microsoft.com/office/drawing/2014/main" id="{05AC0D79-58CD-A514-736B-4D768FED1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1078" y="1842706"/>
            <a:ext cx="2102776" cy="1412670"/>
          </a:xfrm>
          <a:prstGeom prst="rect">
            <a:avLst/>
          </a:prstGeom>
        </p:spPr>
      </p:pic>
      <p:pic>
        <p:nvPicPr>
          <p:cNvPr id="5" name="Picture 4" descr="A group of plants in a greenhouse&#10;&#10;Description automatically generated">
            <a:extLst>
              <a:ext uri="{FF2B5EF4-FFF2-40B4-BE49-F238E27FC236}">
                <a16:creationId xmlns:a16="http://schemas.microsoft.com/office/drawing/2014/main" id="{B5E7769F-0053-E68E-1820-B43E18F48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5"/>
          <a:stretch/>
        </p:blipFill>
        <p:spPr>
          <a:xfrm rot="5400000">
            <a:off x="8797683" y="3153055"/>
            <a:ext cx="3015327" cy="3457014"/>
          </a:xfrm>
          <a:prstGeom prst="rect">
            <a:avLst/>
          </a:prstGeom>
        </p:spPr>
      </p:pic>
      <p:pic>
        <p:nvPicPr>
          <p:cNvPr id="6" name="Picture 5" descr="Two plants in pots with roots&#10;&#10;Description automatically generated">
            <a:extLst>
              <a:ext uri="{FF2B5EF4-FFF2-40B4-BE49-F238E27FC236}">
                <a16:creationId xmlns:a16="http://schemas.microsoft.com/office/drawing/2014/main" id="{6E074F12-0E6A-5C99-3A67-602BB2DAFA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6840" y="1833520"/>
            <a:ext cx="1238492" cy="14218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70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t on a black surface&#10;&#10;Description automatically generated">
            <a:extLst>
              <a:ext uri="{FF2B5EF4-FFF2-40B4-BE49-F238E27FC236}">
                <a16:creationId xmlns:a16="http://schemas.microsoft.com/office/drawing/2014/main" id="{D973A73B-705D-FEB9-3FAD-3372B7743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0878" y="2353787"/>
            <a:ext cx="5049788" cy="2661317"/>
          </a:xfrm>
          <a:prstGeom prst="rect">
            <a:avLst/>
          </a:prstGeom>
        </p:spPr>
      </p:pic>
      <p:pic>
        <p:nvPicPr>
          <p:cNvPr id="5" name="Picture 4" descr="A plant growing on a wall&#10;&#10;Description automatically generated">
            <a:extLst>
              <a:ext uri="{FF2B5EF4-FFF2-40B4-BE49-F238E27FC236}">
                <a16:creationId xmlns:a16="http://schemas.microsoft.com/office/drawing/2014/main" id="{243200FC-E9DF-3BFB-C7D0-446579A1A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560" y="1159551"/>
            <a:ext cx="2356261" cy="5062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2F15F-2459-75E5-F390-907A7D12FC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75256" y="2462598"/>
            <a:ext cx="5043245" cy="2412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A7CCD-110B-8B2A-B058-D521D9B4EBFF}"/>
              </a:ext>
            </a:extLst>
          </p:cNvPr>
          <p:cNvSpPr txBox="1"/>
          <p:nvPr/>
        </p:nvSpPr>
        <p:spPr>
          <a:xfrm>
            <a:off x="5188705" y="6201623"/>
            <a:ext cx="212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Chilled (1050 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B9567-7CF1-E207-8173-71A80CC87507}"/>
              </a:ext>
            </a:extLst>
          </p:cNvPr>
          <p:cNvSpPr txBox="1"/>
          <p:nvPr/>
        </p:nvSpPr>
        <p:spPr>
          <a:xfrm>
            <a:off x="7516022" y="6201623"/>
            <a:ext cx="385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Pre-condition. + chilling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FCC0D-0E06-3DF9-B690-B3CD8B08AE67}"/>
              </a:ext>
            </a:extLst>
          </p:cNvPr>
          <p:cNvSpPr txBox="1"/>
          <p:nvPr/>
        </p:nvSpPr>
        <p:spPr>
          <a:xfrm>
            <a:off x="2289976" y="6201623"/>
            <a:ext cx="235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Control (no chilling)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7699B-A0E9-C113-9E55-1E7E3F2A7C67}"/>
              </a:ext>
            </a:extLst>
          </p:cNvPr>
          <p:cNvSpPr txBox="1"/>
          <p:nvPr/>
        </p:nvSpPr>
        <p:spPr>
          <a:xfrm>
            <a:off x="469690" y="309740"/>
            <a:ext cx="1153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‘Albion’ </a:t>
            </a:r>
            <a:r>
              <a:rPr lang="en-US" sz="2800" b="1" dirty="0" err="1"/>
              <a:t>runnering</a:t>
            </a:r>
            <a:r>
              <a:rPr lang="en-US" sz="2800" b="1" dirty="0"/>
              <a:t> and number of daughter plants were enhanced by chilling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06F65-F309-3C09-F756-DA2FD180CA34}"/>
              </a:ext>
            </a:extLst>
          </p:cNvPr>
          <p:cNvSpPr txBox="1"/>
          <p:nvPr/>
        </p:nvSpPr>
        <p:spPr>
          <a:xfrm>
            <a:off x="2623872" y="5740727"/>
            <a:ext cx="16814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#DP = 27 ± 2.3b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A0862-4D22-F5C4-1FB5-C8974E1499F2}"/>
              </a:ext>
            </a:extLst>
          </p:cNvPr>
          <p:cNvSpPr txBox="1"/>
          <p:nvPr/>
        </p:nvSpPr>
        <p:spPr>
          <a:xfrm>
            <a:off x="8008400" y="5740727"/>
            <a:ext cx="1787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#DP = 32 ± 4.2ab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C1A4C-47E1-0B8E-FE12-A0BDBC3CF749}"/>
              </a:ext>
            </a:extLst>
          </p:cNvPr>
          <p:cNvSpPr txBox="1"/>
          <p:nvPr/>
        </p:nvSpPr>
        <p:spPr>
          <a:xfrm>
            <a:off x="5388354" y="5740727"/>
            <a:ext cx="1650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#DP = 43 ± 4.4a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005DB-E829-3F93-4EFA-1B223316F785}"/>
              </a:ext>
            </a:extLst>
          </p:cNvPr>
          <p:cNvSpPr txBox="1"/>
          <p:nvPr/>
        </p:nvSpPr>
        <p:spPr>
          <a:xfrm>
            <a:off x="298403" y="5201349"/>
            <a:ext cx="149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 were taken after 12 weeks of transplanting</a:t>
            </a:r>
          </a:p>
        </p:txBody>
      </p:sp>
    </p:spTree>
    <p:extLst>
      <p:ext uri="{BB962C8B-B14F-4D97-AF65-F5344CB8AC3E}">
        <p14:creationId xmlns:p14="http://schemas.microsoft.com/office/powerpoint/2010/main" val="302990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7E1E8D5-EC2B-C6AC-DDB8-5DBD927B21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"/>
          <a:stretch/>
        </p:blipFill>
        <p:spPr>
          <a:xfrm>
            <a:off x="5190139" y="1527476"/>
            <a:ext cx="2313429" cy="4177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60BFF7-B53D-9ADF-7FF1-E0CD81E8AA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519" y="1573258"/>
            <a:ext cx="2380599" cy="41398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D1CA73-5DB9-997B-5477-F594420DA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379" y="1527477"/>
            <a:ext cx="2264860" cy="418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DD103B-82C6-E1E6-79BC-7C865BAD53B4}"/>
              </a:ext>
            </a:extLst>
          </p:cNvPr>
          <p:cNvSpPr txBox="1"/>
          <p:nvPr/>
        </p:nvSpPr>
        <p:spPr>
          <a:xfrm>
            <a:off x="320637" y="426311"/>
            <a:ext cx="11550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‘Fronteras’ plants were not affected by chilling regardless of pre-conditioning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05643-4BCA-3B81-2E7D-A0FC3A26A635}"/>
              </a:ext>
            </a:extLst>
          </p:cNvPr>
          <p:cNvSpPr txBox="1"/>
          <p:nvPr/>
        </p:nvSpPr>
        <p:spPr>
          <a:xfrm>
            <a:off x="5246636" y="5708414"/>
            <a:ext cx="212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Chilled (450 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E9C19-89B0-3304-0493-18277DF6FB66}"/>
              </a:ext>
            </a:extLst>
          </p:cNvPr>
          <p:cNvSpPr txBox="1"/>
          <p:nvPr/>
        </p:nvSpPr>
        <p:spPr>
          <a:xfrm>
            <a:off x="7573953" y="5708414"/>
            <a:ext cx="385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Pre-condition. + chilling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F79B7-7B86-8366-CFCE-03D7D7442150}"/>
              </a:ext>
            </a:extLst>
          </p:cNvPr>
          <p:cNvSpPr txBox="1"/>
          <p:nvPr/>
        </p:nvSpPr>
        <p:spPr>
          <a:xfrm>
            <a:off x="2347907" y="5708414"/>
            <a:ext cx="235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Control (no chilling)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76E62-1E08-7DFD-2516-63410965F08C}"/>
              </a:ext>
            </a:extLst>
          </p:cNvPr>
          <p:cNvSpPr txBox="1"/>
          <p:nvPr/>
        </p:nvSpPr>
        <p:spPr>
          <a:xfrm>
            <a:off x="2739547" y="5199101"/>
            <a:ext cx="16814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#DP = 41 ± 1.9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0C2C2-B080-AB91-B2A2-5C3FA2E6EC71}"/>
              </a:ext>
            </a:extLst>
          </p:cNvPr>
          <p:cNvSpPr txBox="1"/>
          <p:nvPr/>
        </p:nvSpPr>
        <p:spPr>
          <a:xfrm>
            <a:off x="8190527" y="5199101"/>
            <a:ext cx="1564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#DP = 34 ± 2.7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D121D-8891-70E6-7D61-B8EB0653097E}"/>
              </a:ext>
            </a:extLst>
          </p:cNvPr>
          <p:cNvSpPr txBox="1"/>
          <p:nvPr/>
        </p:nvSpPr>
        <p:spPr>
          <a:xfrm>
            <a:off x="5583145" y="5199101"/>
            <a:ext cx="15406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#DP = 42 ± 2.5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13FD8-6F8A-D244-9832-696DF80AA99D}"/>
              </a:ext>
            </a:extLst>
          </p:cNvPr>
          <p:cNvSpPr txBox="1"/>
          <p:nvPr/>
        </p:nvSpPr>
        <p:spPr>
          <a:xfrm>
            <a:off x="356334" y="4708140"/>
            <a:ext cx="149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 were taken after 12 weeks of transplanting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BB07D-FE0E-64CB-01CC-02E4DC217EFA}"/>
              </a:ext>
            </a:extLst>
          </p:cNvPr>
          <p:cNvSpPr txBox="1"/>
          <p:nvPr/>
        </p:nvSpPr>
        <p:spPr>
          <a:xfrm>
            <a:off x="10210338" y="5075851"/>
            <a:ext cx="182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NS for all treatment means</a:t>
            </a:r>
          </a:p>
        </p:txBody>
      </p:sp>
    </p:spTree>
    <p:extLst>
      <p:ext uri="{BB962C8B-B14F-4D97-AF65-F5344CB8AC3E}">
        <p14:creationId xmlns:p14="http://schemas.microsoft.com/office/powerpoint/2010/main" val="1165938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Custom 4">
      <a:dk1>
        <a:srgbClr val="000000"/>
      </a:dk1>
      <a:lt1>
        <a:srgbClr val="000000"/>
      </a:lt1>
      <a:dk2>
        <a:srgbClr val="555960"/>
      </a:dk2>
      <a:lt2>
        <a:srgbClr val="CFB991"/>
      </a:lt2>
      <a:accent1>
        <a:srgbClr val="8E6F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E6E3D"/>
      </a:hlink>
      <a:folHlink>
        <a:srgbClr val="8E6F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.pptx" id="{15472184-1F6E-B94F-8582-FBC685EFAC84}" vid="{7B644FC9-7B5C-F54C-A4D7-3EDC0CF19F9A}"/>
    </a:ext>
  </a:extLst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8E6D3C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8E6D3C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8E6D3C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rgbClr val="000000"/>
    </a:dk1>
    <a:lt1>
      <a:srgbClr val="000000"/>
    </a:lt1>
    <a:dk2>
      <a:srgbClr val="555960"/>
    </a:dk2>
    <a:lt2>
      <a:srgbClr val="CFB991"/>
    </a:lt2>
    <a:accent1>
      <a:srgbClr val="8E6F3E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8E6E3D"/>
    </a:hlink>
    <a:folHlink>
      <a:srgbClr val="8E6F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2364</Words>
  <Application>Microsoft Macintosh PowerPoint</Application>
  <PresentationFormat>Widescreen</PresentationFormat>
  <Paragraphs>345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52" baseType="lpstr">
      <vt:lpstr>Acumin Pro</vt:lpstr>
      <vt:lpstr>Acumin Pro ExtraCondensed</vt:lpstr>
      <vt:lpstr>Acumin Pro SemiCondensed</vt:lpstr>
      <vt:lpstr>Now Bold</vt:lpstr>
      <vt:lpstr>Söhne</vt:lpstr>
      <vt:lpstr>Aptos</vt:lpstr>
      <vt:lpstr>Aptos Display</vt:lpstr>
      <vt:lpstr>Arial</vt:lpstr>
      <vt:lpstr>Calibri</vt:lpstr>
      <vt:lpstr>Calibri Light</vt:lpstr>
      <vt:lpstr>Corbel</vt:lpstr>
      <vt:lpstr>Franklin Gothic Book</vt:lpstr>
      <vt:lpstr>Franklin Gothic Demi Cond</vt:lpstr>
      <vt:lpstr>Franklin Gothic Medium</vt:lpstr>
      <vt:lpstr>Franklin Gothic Medium Cond</vt:lpstr>
      <vt:lpstr>Impact</vt:lpstr>
      <vt:lpstr>Palatino Linotype</vt:lpstr>
      <vt:lpstr>Times New Roman</vt:lpstr>
      <vt:lpstr>Wingdings</vt:lpstr>
      <vt:lpstr>Wingdings 2</vt:lpstr>
      <vt:lpstr>Wingdings 3</vt:lpstr>
      <vt:lpstr>Office Theme</vt:lpstr>
      <vt:lpstr>Parcel</vt:lpstr>
      <vt:lpstr>Module</vt:lpstr>
      <vt:lpstr>1_Office Theme</vt:lpstr>
      <vt:lpstr>Objective 2 Environmental protocols for  transplant establishment, conditioning (runnering/flowering), and long-term storage  Research Update (overviews)</vt:lpstr>
      <vt:lpstr>Obj. 2 Environmental protocols for transplant establishment, conditioning (runnering/flowering), and long-term storage  Team members:</vt:lpstr>
      <vt:lpstr>PowerPoint Presentation</vt:lpstr>
      <vt:lpstr>Greenhouse strawberry propagation (runnering &amp; daughter plant production)</vt:lpstr>
      <vt:lpstr>Transplant production cycles in greenhouse</vt:lpstr>
      <vt:lpstr>Obj. 2.1 – Conditioning plants for propagation, update  </vt:lpstr>
      <vt:lpstr>“Can chilling mother plants enhance runnering?”</vt:lpstr>
      <vt:lpstr>PowerPoint Presentation</vt:lpstr>
      <vt:lpstr>PowerPoint Presentation</vt:lpstr>
      <vt:lpstr>Other key data</vt:lpstr>
      <vt:lpstr>“Will a dormancy-inducing pre-conditioning maximize the chilling responses?”</vt:lpstr>
      <vt:lpstr>Our hypothetical “optimum” procedures for preparing mother plants (to be tested in 2025) </vt:lpstr>
      <vt:lpstr>Obj. 2.2 – Conditioning plants for fruit production, update</vt:lpstr>
      <vt:lpstr>Rutgers Research</vt:lpstr>
      <vt:lpstr>Rutgers Research</vt:lpstr>
      <vt:lpstr>Rutgers Research</vt:lpstr>
      <vt:lpstr>Material &amp; Methods </vt:lpstr>
      <vt:lpstr>PowerPoint Presentation</vt:lpstr>
      <vt:lpstr>Obj. 2.3 – Low-temperature storage of unrooted runner tips and plugs, update</vt:lpstr>
      <vt:lpstr>Short-term storage of transplants</vt:lpstr>
      <vt:lpstr>Trayplant production and long-term storage (-1.5 °C) after dormancy</vt:lpstr>
      <vt:lpstr>Possible stages to introduce a short-term storage </vt:lpstr>
      <vt:lpstr>Plants after 4 weeks of CS propagated under 24 h∙d-1</vt:lpstr>
      <vt:lpstr>Plants after 8 weeks in a common greenhouse environment </vt:lpstr>
      <vt:lpstr>PowerPoint Presentation</vt:lpstr>
      <vt:lpstr>Factors that need further optimization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2 Environmental protocols for  transplant establishment, conditioning (runnering/flowering), and long-term storage  Update</dc:title>
  <dc:creator>Kubota, Chieri</dc:creator>
  <cp:lastModifiedBy>Kubota, Chieri</cp:lastModifiedBy>
  <cp:revision>31</cp:revision>
  <cp:lastPrinted>2024-02-27T19:52:02Z</cp:lastPrinted>
  <dcterms:created xsi:type="dcterms:W3CDTF">2022-08-22T14:36:05Z</dcterms:created>
  <dcterms:modified xsi:type="dcterms:W3CDTF">2024-12-19T02:38:22Z</dcterms:modified>
</cp:coreProperties>
</file>