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6_63DF576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70" r:id="rId5"/>
    <p:sldId id="259" r:id="rId6"/>
    <p:sldId id="260" r:id="rId7"/>
    <p:sldId id="263" r:id="rId8"/>
    <p:sldId id="266" r:id="rId9"/>
    <p:sldId id="261" r:id="rId10"/>
    <p:sldId id="262" r:id="rId11"/>
    <p:sldId id="264" r:id="rId12"/>
    <p:sldId id="265" r:id="rId13"/>
    <p:sldId id="267" r:id="rId14"/>
    <p:sldId id="268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C157AD-37E8-4134-82AD-1DCFF7D9A54A}" name="Calyssa Stevenson" initials="CS" userId="S::crsteve3@ncsu.edu::1da21ce4-b19b-470c-b34a-f2865fd9bb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/>
    <p:restoredTop sz="94562"/>
  </p:normalViewPr>
  <p:slideViewPr>
    <p:cSldViewPr snapToGrid="0" snapToObjects="1">
      <p:cViewPr varScale="1">
        <p:scale>
          <a:sx n="111" d="100"/>
          <a:sy n="111" d="100"/>
        </p:scale>
        <p:origin x="208" y="7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6_63DF57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F798B4-C4ED-4540-9699-016C402BA7C2}" authorId="{27C157AD-37E8-4134-82AD-1DCFF7D9A54A}" created="2024-07-09T13:36:58.1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75581285" sldId="262"/>
      <ac:spMk id="2" creationId="{0265CA02-3C61-9CBB-B09D-F417931EEA54}"/>
      <ac:txMk cp="0" len="29">
        <ac:context len="30" hash="4278154869"/>
      </ac:txMk>
    </ac:txMkLst>
    <p188:pos x="8647723" y="757736"/>
    <p188:txBody>
      <a:bodyPr/>
      <a:lstStyle/>
      <a:p>
        <a:r>
          <a:rPr lang="en-US"/>
          <a:t>Need to run ANOVA on this, but it’s very interesting that the average marketable berry weight for each cultivar appears to be less for the Chilled treatments throughout the season…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E7AC-96BA-D544-88B6-C15F2E62F93C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0A7C1-CC2D-F645-BA5F-A7215AB8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intapi.sciendo.com</a:t>
            </a:r>
            <a:r>
              <a:rPr lang="en-US" dirty="0"/>
              <a:t>/pdf/10.2478/johr-2018-0013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0A7C1-CC2D-F645-BA5F-A7215AB89E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5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-Total Weight per plant (grams), marketable weight per plant, and berry weight average/time *changed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0A7C1-CC2D-F645-BA5F-A7215AB89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yields per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0A7C1-CC2D-F645-BA5F-A7215AB89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-Show marketable instead – REMOVE WEEKLY YIELD SUM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0A7C1-CC2D-F645-BA5F-A7215AB89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6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0A7C1-CC2D-F645-BA5F-A7215AB89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11/14/24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11/14/24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63DF576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592282" y="1597821"/>
            <a:ext cx="7772400" cy="1102519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Field Evaluations of Chill-Treated Strawberry Plants Propagated in Controlled Environments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8082" y="2914650"/>
            <a:ext cx="6400800" cy="1314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Calyssa Stevenson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Fernandez Lab, NC State University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916140-F8C9-15E6-3330-C2B9717E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82" y="464127"/>
            <a:ext cx="1320488" cy="11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72ADB31-610A-62B2-F09E-AF044C070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11"/>
          <a:stretch/>
        </p:blipFill>
        <p:spPr>
          <a:xfrm>
            <a:off x="7990610" y="3963728"/>
            <a:ext cx="1320488" cy="1218708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B72D7865-8E98-43A1-B3C9-5416ED086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52"/>
          <a:stretch/>
        </p:blipFill>
        <p:spPr>
          <a:xfrm>
            <a:off x="-114842" y="4170592"/>
            <a:ext cx="1392924" cy="1017562"/>
          </a:xfrm>
          <a:prstGeom prst="rect">
            <a:avLst/>
          </a:prstGeom>
        </p:spPr>
      </p:pic>
      <p:pic>
        <p:nvPicPr>
          <p:cNvPr id="1026" name="Picture 2" descr="North Carolina State University Logo and symbol, meaning, history, PNG,  brand">
            <a:extLst>
              <a:ext uri="{FF2B5EF4-FFF2-40B4-BE49-F238E27FC236}">
                <a16:creationId xmlns:a16="http://schemas.microsoft.com/office/drawing/2014/main" id="{C54E116F-2733-7699-C4BE-33AB91A8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136" y="464127"/>
            <a:ext cx="2142836" cy="12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CA02-3C61-9CBB-B09D-F417931E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7" y="546131"/>
            <a:ext cx="8557846" cy="801290"/>
          </a:xfrm>
        </p:spPr>
        <p:txBody>
          <a:bodyPr/>
          <a:lstStyle/>
          <a:p>
            <a:r>
              <a:rPr lang="en-US" dirty="0"/>
              <a:t>Results – Weekly Fruit Weight</a:t>
            </a:r>
          </a:p>
        </p:txBody>
      </p:sp>
      <p:pic>
        <p:nvPicPr>
          <p:cNvPr id="7" name="Picture 6" descr="A graph of different colored rectangular shapes&#10;&#10;Description automatically generated">
            <a:extLst>
              <a:ext uri="{FF2B5EF4-FFF2-40B4-BE49-F238E27FC236}">
                <a16:creationId xmlns:a16="http://schemas.microsoft.com/office/drawing/2014/main" id="{B2DD2C79-B857-FE7B-64DB-8BC44EE2D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192" y="1431227"/>
            <a:ext cx="4749212" cy="3166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E746D-D890-BE7E-D957-9FEA80F9BB45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55812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0B92-6A19-3CA5-72DA-8C106996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7600" y="492205"/>
            <a:ext cx="8229600" cy="80129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3EE0-F071-F431-69E8-2B2B1A0C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66190"/>
            <a:ext cx="7203440" cy="2327672"/>
          </a:xfrm>
        </p:spPr>
        <p:txBody>
          <a:bodyPr/>
          <a:lstStyle/>
          <a:p>
            <a:r>
              <a:rPr lang="en-US" sz="1500" dirty="0"/>
              <a:t>Plant Quantity &amp; Quality </a:t>
            </a:r>
            <a:r>
              <a:rPr lang="en-US" sz="1500" dirty="0">
                <a:sym typeface="Wingdings" pitchFamily="2" charset="2"/>
              </a:rPr>
              <a:t> stand establishment</a:t>
            </a:r>
            <a:endParaRPr lang="en-US" sz="1500" dirty="0"/>
          </a:p>
        </p:txBody>
      </p:sp>
      <p:pic>
        <p:nvPicPr>
          <p:cNvPr id="5" name="Picture 4" descr="A group of small green plants&#10;&#10;Description automatically generated">
            <a:extLst>
              <a:ext uri="{FF2B5EF4-FFF2-40B4-BE49-F238E27FC236}">
                <a16:creationId xmlns:a16="http://schemas.microsoft.com/office/drawing/2014/main" id="{E2F7A01F-502A-9FF2-F9C4-25D5D2CE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6" y="1829035"/>
            <a:ext cx="2708974" cy="912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268C0-74BC-DDAC-0F8C-984CE19FEE76}"/>
              </a:ext>
            </a:extLst>
          </p:cNvPr>
          <p:cNvSpPr txBox="1"/>
          <p:nvPr/>
        </p:nvSpPr>
        <p:spPr>
          <a:xfrm>
            <a:off x="577938" y="2976695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Chandler, Chilled</a:t>
            </a:r>
          </a:p>
        </p:txBody>
      </p:sp>
      <p:pic>
        <p:nvPicPr>
          <p:cNvPr id="8" name="Picture 7" descr="A close up of plants&#10;&#10;Description automatically generated">
            <a:extLst>
              <a:ext uri="{FF2B5EF4-FFF2-40B4-BE49-F238E27FC236}">
                <a16:creationId xmlns:a16="http://schemas.microsoft.com/office/drawing/2014/main" id="{D17A1348-B8AE-17D6-2C3C-4425117C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56" y="1840813"/>
            <a:ext cx="3006408" cy="912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CE30C-F69B-2E83-2816-6C05FA2EE2F4}"/>
              </a:ext>
            </a:extLst>
          </p:cNvPr>
          <p:cNvSpPr txBox="1"/>
          <p:nvPr/>
        </p:nvSpPr>
        <p:spPr>
          <a:xfrm>
            <a:off x="3512820" y="2958861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Chandler, Commercial</a:t>
            </a:r>
          </a:p>
        </p:txBody>
      </p:sp>
      <p:pic>
        <p:nvPicPr>
          <p:cNvPr id="11" name="Picture 10" descr="A group of plants growing in a black surface&#10;&#10;Description automatically generated">
            <a:extLst>
              <a:ext uri="{FF2B5EF4-FFF2-40B4-BE49-F238E27FC236}">
                <a16:creationId xmlns:a16="http://schemas.microsoft.com/office/drawing/2014/main" id="{9B06CBFF-7312-6966-8EE8-4FED7F34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29035"/>
            <a:ext cx="2550160" cy="941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C1673-47AB-0EFC-B884-9FE4EDA5C20D}"/>
              </a:ext>
            </a:extLst>
          </p:cNvPr>
          <p:cNvSpPr txBox="1"/>
          <p:nvPr/>
        </p:nvSpPr>
        <p:spPr>
          <a:xfrm>
            <a:off x="6866085" y="3019723"/>
            <a:ext cx="20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Chandler, No Chill</a:t>
            </a:r>
          </a:p>
        </p:txBody>
      </p:sp>
      <p:pic>
        <p:nvPicPr>
          <p:cNvPr id="14" name="Picture 13" descr="A close up of a plant&#10;&#10;Description automatically generated">
            <a:extLst>
              <a:ext uri="{FF2B5EF4-FFF2-40B4-BE49-F238E27FC236}">
                <a16:creationId xmlns:a16="http://schemas.microsoft.com/office/drawing/2014/main" id="{78EFA8C0-75A1-46B4-1DBC-FA62000D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19703" y="2738601"/>
            <a:ext cx="912757" cy="2738271"/>
          </a:xfrm>
          <a:prstGeom prst="rect">
            <a:avLst/>
          </a:prstGeom>
        </p:spPr>
      </p:pic>
      <p:pic>
        <p:nvPicPr>
          <p:cNvPr id="16" name="Picture 15" descr="A close-up of a plant&#10;&#10;Description automatically generated">
            <a:extLst>
              <a:ext uri="{FF2B5EF4-FFF2-40B4-BE49-F238E27FC236}">
                <a16:creationId xmlns:a16="http://schemas.microsoft.com/office/drawing/2014/main" id="{A50D30EE-FE71-85EE-F942-F5412300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626" y="3622795"/>
            <a:ext cx="2549534" cy="941320"/>
          </a:xfrm>
          <a:prstGeom prst="rect">
            <a:avLst/>
          </a:prstGeom>
        </p:spPr>
      </p:pic>
      <p:pic>
        <p:nvPicPr>
          <p:cNvPr id="18" name="Picture 17" descr="A close-up of a plant&#10;&#10;Description automatically generated">
            <a:extLst>
              <a:ext uri="{FF2B5EF4-FFF2-40B4-BE49-F238E27FC236}">
                <a16:creationId xmlns:a16="http://schemas.microsoft.com/office/drawing/2014/main" id="{B4A9D840-BADA-107F-322E-49E23FBD3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218" y="3627043"/>
            <a:ext cx="3006408" cy="961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3E7-4740-329D-C43A-0BAD08A748FD}"/>
              </a:ext>
            </a:extLst>
          </p:cNvPr>
          <p:cNvSpPr txBox="1"/>
          <p:nvPr/>
        </p:nvSpPr>
        <p:spPr>
          <a:xfrm>
            <a:off x="1169877" y="4655088"/>
            <a:ext cx="70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Top is plants on planting date, while bottom is plants on last harvest date.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561A2-E4EB-E80D-4535-337DC30043CD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7036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0B92-6A19-3CA5-72DA-8C106996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7600" y="492205"/>
            <a:ext cx="8229600" cy="80129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3EE0-F071-F431-69E8-2B2B1A0C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66190"/>
            <a:ext cx="7203440" cy="2327672"/>
          </a:xfrm>
        </p:spPr>
        <p:txBody>
          <a:bodyPr/>
          <a:lstStyle/>
          <a:p>
            <a:r>
              <a:rPr lang="en-US" sz="1500" dirty="0"/>
              <a:t>Plant Quantity &amp; Quality </a:t>
            </a:r>
            <a:r>
              <a:rPr lang="en-US" sz="1500" dirty="0">
                <a:sym typeface="Wingdings" pitchFamily="2" charset="2"/>
              </a:rPr>
              <a:t> stand establishment</a:t>
            </a:r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268C0-74BC-DDAC-0F8C-984CE19FEE76}"/>
              </a:ext>
            </a:extLst>
          </p:cNvPr>
          <p:cNvSpPr txBox="1"/>
          <p:nvPr/>
        </p:nvSpPr>
        <p:spPr>
          <a:xfrm>
            <a:off x="299720" y="3005026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Camarosa, Chilled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CE30C-F69B-2E83-2816-6C05FA2EE2F4}"/>
              </a:ext>
            </a:extLst>
          </p:cNvPr>
          <p:cNvSpPr txBox="1"/>
          <p:nvPr/>
        </p:nvSpPr>
        <p:spPr>
          <a:xfrm>
            <a:off x="3167380" y="3005026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Camarosa, Commercial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C1673-47AB-0EFC-B884-9FE4EDA5C20D}"/>
              </a:ext>
            </a:extLst>
          </p:cNvPr>
          <p:cNvSpPr txBox="1"/>
          <p:nvPr/>
        </p:nvSpPr>
        <p:spPr>
          <a:xfrm>
            <a:off x="6587241" y="3005026"/>
            <a:ext cx="20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Camarosa, No Chill </a:t>
            </a:r>
          </a:p>
        </p:txBody>
      </p:sp>
      <p:pic>
        <p:nvPicPr>
          <p:cNvPr id="7" name="Picture 6" descr="A group of small plants growing&#10;&#10;Description automatically generated">
            <a:extLst>
              <a:ext uri="{FF2B5EF4-FFF2-40B4-BE49-F238E27FC236}">
                <a16:creationId xmlns:a16="http://schemas.microsoft.com/office/drawing/2014/main" id="{DFD12B4C-45B3-1DA7-6DA2-E0E06D5B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10" y="1898322"/>
            <a:ext cx="2534920" cy="822713"/>
          </a:xfrm>
          <a:prstGeom prst="rect">
            <a:avLst/>
          </a:prstGeom>
        </p:spPr>
      </p:pic>
      <p:pic>
        <p:nvPicPr>
          <p:cNvPr id="13" name="Picture 12" descr="A group of small plants growing on a black surface&#10;&#10;Description automatically generated">
            <a:extLst>
              <a:ext uri="{FF2B5EF4-FFF2-40B4-BE49-F238E27FC236}">
                <a16:creationId xmlns:a16="http://schemas.microsoft.com/office/drawing/2014/main" id="{FD7364DF-3A3A-9777-11F7-6D166E7BD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550" y="1909327"/>
            <a:ext cx="2534920" cy="800701"/>
          </a:xfrm>
          <a:prstGeom prst="rect">
            <a:avLst/>
          </a:prstGeom>
        </p:spPr>
      </p:pic>
      <p:pic>
        <p:nvPicPr>
          <p:cNvPr id="15" name="Picture 14" descr="A group of small plants growing in a black surface&#10;&#10;Description automatically generated">
            <a:extLst>
              <a:ext uri="{FF2B5EF4-FFF2-40B4-BE49-F238E27FC236}">
                <a16:creationId xmlns:a16="http://schemas.microsoft.com/office/drawing/2014/main" id="{E8545570-2E0C-0ED0-B810-D70D752AE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10"/>
          <a:stretch/>
        </p:blipFill>
        <p:spPr>
          <a:xfrm>
            <a:off x="6135558" y="1909327"/>
            <a:ext cx="2660327" cy="800700"/>
          </a:xfrm>
          <a:prstGeom prst="rect">
            <a:avLst/>
          </a:prstGeom>
        </p:spPr>
      </p:pic>
      <p:pic>
        <p:nvPicPr>
          <p:cNvPr id="17" name="Picture 16" descr="A close up of a plant&#10;&#10;Description automatically generated">
            <a:extLst>
              <a:ext uri="{FF2B5EF4-FFF2-40B4-BE49-F238E27FC236}">
                <a16:creationId xmlns:a16="http://schemas.microsoft.com/office/drawing/2014/main" id="{851F0E89-8434-8853-3826-2307C43A8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33222" y="2896028"/>
            <a:ext cx="855097" cy="2534920"/>
          </a:xfrm>
          <a:prstGeom prst="rect">
            <a:avLst/>
          </a:prstGeom>
        </p:spPr>
      </p:pic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17745B16-B836-7D6C-6DD2-6E816B528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380" y="3749859"/>
            <a:ext cx="2534920" cy="827257"/>
          </a:xfrm>
          <a:prstGeom prst="rect">
            <a:avLst/>
          </a:prstGeom>
        </p:spPr>
      </p:pic>
      <p:pic>
        <p:nvPicPr>
          <p:cNvPr id="10" name="Picture 9" descr="A close-up of a bush&#10;&#10;Description automatically generated">
            <a:extLst>
              <a:ext uri="{FF2B5EF4-FFF2-40B4-BE49-F238E27FC236}">
                <a16:creationId xmlns:a16="http://schemas.microsoft.com/office/drawing/2014/main" id="{7D0A6ED4-4C3E-ECD8-1778-BE131822A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558" y="3749859"/>
            <a:ext cx="2740302" cy="80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2112CC-19AE-C203-5537-49D1495F7914}"/>
              </a:ext>
            </a:extLst>
          </p:cNvPr>
          <p:cNvSpPr txBox="1"/>
          <p:nvPr/>
        </p:nvSpPr>
        <p:spPr>
          <a:xfrm>
            <a:off x="1169877" y="4655088"/>
            <a:ext cx="70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Top is plants on planting date, while bottom is plants on last harvest date.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5EE13-19B2-0A59-F548-93B7762BD82C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2380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4BA0-E82C-FFF1-0EA7-0636BA0E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ADB48-8BAE-C455-F2EB-B05013F5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6375"/>
            <a:ext cx="3970962" cy="3294808"/>
          </a:xfrm>
        </p:spPr>
        <p:txBody>
          <a:bodyPr/>
          <a:lstStyle/>
          <a:p>
            <a:r>
              <a:rPr lang="en-US" sz="1500" dirty="0"/>
              <a:t>Analysis of:</a:t>
            </a:r>
          </a:p>
          <a:p>
            <a:pPr lvl="1"/>
            <a:r>
              <a:rPr lang="en-US" sz="1500" dirty="0"/>
              <a:t>Dry weights, including allocation of resources to shoots, roots/crowns, and runners</a:t>
            </a:r>
          </a:p>
          <a:p>
            <a:pPr lvl="1"/>
            <a:r>
              <a:rPr lang="en-US" sz="1500" dirty="0"/>
              <a:t>Postharvest factors, such as TSS, pH, and BRIX</a:t>
            </a:r>
          </a:p>
          <a:p>
            <a:r>
              <a:rPr lang="en-US" sz="1500" dirty="0"/>
              <a:t>2024-2025 Field Season</a:t>
            </a:r>
          </a:p>
          <a:p>
            <a:pPr lvl="1"/>
            <a:r>
              <a:rPr lang="en-US" sz="1500" dirty="0"/>
              <a:t>Expanded to 2 trial locations: Coastal and Central, NC</a:t>
            </a:r>
          </a:p>
          <a:p>
            <a:pPr lvl="1"/>
            <a:r>
              <a:rPr lang="en-US" sz="1500" dirty="0"/>
              <a:t>Harvest in spring, and final analysis in the summer of 2025</a:t>
            </a:r>
          </a:p>
        </p:txBody>
      </p:sp>
      <p:pic>
        <p:nvPicPr>
          <p:cNvPr id="5" name="Picture 4" descr="A group of plants with roots&#10;&#10;Description automatically generated">
            <a:extLst>
              <a:ext uri="{FF2B5EF4-FFF2-40B4-BE49-F238E27FC236}">
                <a16:creationId xmlns:a16="http://schemas.microsoft.com/office/drawing/2014/main" id="{E3586863-4AE3-024A-79D0-B4FA54D6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306" y="1871355"/>
            <a:ext cx="3767309" cy="2413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F33C0-627F-209F-5374-E45586A14AAD}"/>
              </a:ext>
            </a:extLst>
          </p:cNvPr>
          <p:cNvSpPr txBox="1"/>
          <p:nvPr/>
        </p:nvSpPr>
        <p:spPr>
          <a:xfrm>
            <a:off x="8686800" y="4732725"/>
            <a:ext cx="42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0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8FAE-7133-60B0-3B0D-854FC112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7AD7B-93CC-B4DC-BE89-2D06C018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1932"/>
            <a:ext cx="8229600" cy="232767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Dr. Gina Fernandez, Ian Mellon, Brianna Haynes, Makayla </a:t>
            </a:r>
            <a:r>
              <a:rPr lang="en-US" sz="2000" dirty="0" err="1"/>
              <a:t>Gilland</a:t>
            </a:r>
            <a:r>
              <a:rPr lang="en-US" sz="2000" dirty="0"/>
              <a:t>, Harmony Lewis, Anna Fail, &amp; Olga </a:t>
            </a:r>
            <a:r>
              <a:rPr lang="en-US" sz="2000" dirty="0" err="1"/>
              <a:t>Lialiuk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Drs. Mark Hoffman, Riccardo Hernandez, &amp; Ibraheem </a:t>
            </a:r>
            <a:r>
              <a:rPr lang="en-US" sz="2000" dirty="0" err="1"/>
              <a:t>Olasupo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Lizeth Vigil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Central Crops Research Station Staff, Austin Wrenn, Michael Palmer, &amp; the PIP-CAP team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8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A191-A7DC-0744-7915-2419010F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9301"/>
            <a:ext cx="2597727" cy="80129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DDE5-D148-74D8-C793-C2B6A33FC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0591"/>
            <a:ext cx="8229600" cy="3015204"/>
          </a:xfrm>
        </p:spPr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Timeline</a:t>
            </a:r>
          </a:p>
          <a:p>
            <a:r>
              <a:rPr lang="en-US" dirty="0"/>
              <a:t>Materials/Methods</a:t>
            </a:r>
          </a:p>
          <a:p>
            <a:r>
              <a:rPr lang="en-US" dirty="0"/>
              <a:t>Data Collection</a:t>
            </a:r>
          </a:p>
          <a:p>
            <a:r>
              <a:rPr lang="en-US" dirty="0"/>
              <a:t>Results/Current Data Analysis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Next Steps…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Rows of plants in a field&#10;&#10;Description automatically generated">
            <a:extLst>
              <a:ext uri="{FF2B5EF4-FFF2-40B4-BE49-F238E27FC236}">
                <a16:creationId xmlns:a16="http://schemas.microsoft.com/office/drawing/2014/main" id="{D5094E44-1AF4-2BF2-F2E9-89DC8246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282" y="1225279"/>
            <a:ext cx="3108331" cy="34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C15C4-D8D7-3441-C7F3-BEBECFFD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42B3-8F60-D7FF-862D-368BD267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" y="517705"/>
            <a:ext cx="2597727" cy="80129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21A08-D810-FC33-B87B-67AFEBB8F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0591"/>
            <a:ext cx="8229600" cy="301520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6BFCF-8B9A-7482-56EE-D4ADF798AAEE}"/>
              </a:ext>
            </a:extLst>
          </p:cNvPr>
          <p:cNvSpPr txBox="1"/>
          <p:nvPr/>
        </p:nvSpPr>
        <p:spPr>
          <a:xfrm>
            <a:off x="326967" y="1317700"/>
            <a:ext cx="47853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Fragaria </a:t>
            </a:r>
            <a:r>
              <a:rPr lang="en-US" dirty="0" err="1"/>
              <a:t>x</a:t>
            </a:r>
            <a:r>
              <a:rPr lang="en-US" i="1" dirty="0" err="1"/>
              <a:t>ananassa</a:t>
            </a:r>
            <a:r>
              <a:rPr lang="en-US" i="1" dirty="0"/>
              <a:t> </a:t>
            </a:r>
            <a:r>
              <a:rPr lang="en-US" dirty="0"/>
              <a:t>“strawberry plants” have a chilling requirement for floral development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Madhagi</a:t>
            </a:r>
            <a:r>
              <a:rPr lang="en-US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2018)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Cultivars vary in number of chilling hours necessary for proper floral development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Madhagi</a:t>
            </a:r>
            <a:r>
              <a:rPr lang="en-US" sz="1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major purpose of study is to see if there is a significant difference in yield and early flowering between strawberry plants that have received 450 hours of chilling versus those that have received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close up of flowers&#10;&#10;Description automatically generated">
            <a:extLst>
              <a:ext uri="{FF2B5EF4-FFF2-40B4-BE49-F238E27FC236}">
                <a16:creationId xmlns:a16="http://schemas.microsoft.com/office/drawing/2014/main" id="{6F225ADE-09DF-436E-0A57-2D689535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33" y="1610591"/>
            <a:ext cx="2943860" cy="2247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3F51C-87BB-A7D9-93D0-45076E758B6B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824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8501-0FA2-8BB2-0221-BCA42E22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DE5A-33FF-32A5-9D89-EE5F9EF9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93" y="647256"/>
            <a:ext cx="7135792" cy="801290"/>
          </a:xfrm>
        </p:spPr>
        <p:txBody>
          <a:bodyPr/>
          <a:lstStyle/>
          <a:p>
            <a:r>
              <a:rPr lang="en-US" dirty="0"/>
              <a:t>Objective 5.3b: </a:t>
            </a:r>
            <a:br>
              <a:rPr lang="en-US" dirty="0"/>
            </a:br>
            <a:r>
              <a:rPr lang="en-US" dirty="0"/>
              <a:t>Evaluation of fruiting capacity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1C1DE-266B-F9FE-E8F4-9D98C1F1B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93" y="1644932"/>
            <a:ext cx="7367285" cy="16684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aim of this study is to evaluate yield differences between strawberry plugs propagated in commercial nurseries versus in controlled environments.</a:t>
            </a:r>
          </a:p>
        </p:txBody>
      </p:sp>
      <p:pic>
        <p:nvPicPr>
          <p:cNvPr id="8" name="Picture 7" descr="A couple of red baskets of strawberries&#10;&#10;Description automatically generated">
            <a:extLst>
              <a:ext uri="{FF2B5EF4-FFF2-40B4-BE49-F238E27FC236}">
                <a16:creationId xmlns:a16="http://schemas.microsoft.com/office/drawing/2014/main" id="{DB3E1D33-8C81-B8C8-BBAF-2EAC57EE0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90" y="2938165"/>
            <a:ext cx="4571998" cy="20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3191-3ED1-9B8D-6D8B-D557DDCD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7157"/>
            <a:ext cx="8229600" cy="801290"/>
          </a:xfrm>
        </p:spPr>
        <p:txBody>
          <a:bodyPr/>
          <a:lstStyle/>
          <a:p>
            <a:r>
              <a:rPr lang="en-US" dirty="0"/>
              <a:t>2023-2024 Field Season Timeline</a:t>
            </a:r>
          </a:p>
        </p:txBody>
      </p:sp>
      <p:pic>
        <p:nvPicPr>
          <p:cNvPr id="5" name="Content Placeholder 4" descr="A person kneeling on a black plastic strip with plants growing on it&#10;&#10;Description automatically generated">
            <a:extLst>
              <a:ext uri="{FF2B5EF4-FFF2-40B4-BE49-F238E27FC236}">
                <a16:creationId xmlns:a16="http://schemas.microsoft.com/office/drawing/2014/main" id="{949FCF7C-AD52-2165-35A1-4A3048AE1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55"/>
          <a:stretch/>
        </p:blipFill>
        <p:spPr>
          <a:xfrm>
            <a:off x="1997920" y="1528660"/>
            <a:ext cx="954910" cy="10866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9DDBC-E79A-B6B7-E669-A99A61BA826A}"/>
              </a:ext>
            </a:extLst>
          </p:cNvPr>
          <p:cNvSpPr txBox="1"/>
          <p:nvPr/>
        </p:nvSpPr>
        <p:spPr>
          <a:xfrm>
            <a:off x="1862366" y="3451584"/>
            <a:ext cx="1226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Planted on October 16</a:t>
            </a:r>
            <a:r>
              <a:rPr lang="en-US" sz="1000" baseline="30000" dirty="0"/>
              <a:t>th</a:t>
            </a:r>
            <a:r>
              <a:rPr lang="en-US" sz="1000" dirty="0"/>
              <a:t>, 2023</a:t>
            </a:r>
          </a:p>
        </p:txBody>
      </p:sp>
      <p:pic>
        <p:nvPicPr>
          <p:cNvPr id="8" name="Picture 7" descr="A plant with leaves on a black surface&#10;&#10;Description automatically generated">
            <a:extLst>
              <a:ext uri="{FF2B5EF4-FFF2-40B4-BE49-F238E27FC236}">
                <a16:creationId xmlns:a16="http://schemas.microsoft.com/office/drawing/2014/main" id="{2E1F5DB4-4B42-A3BA-9602-80DC0F12A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36" y="3590186"/>
            <a:ext cx="1047764" cy="1107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58C847-7E26-2FC1-FCE8-C52895DBC2A2}"/>
              </a:ext>
            </a:extLst>
          </p:cNvPr>
          <p:cNvSpPr txBox="1"/>
          <p:nvPr/>
        </p:nvSpPr>
        <p:spPr>
          <a:xfrm>
            <a:off x="3329844" y="2314246"/>
            <a:ext cx="1436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Vegetative data collected through the winter months.</a:t>
            </a:r>
          </a:p>
        </p:txBody>
      </p:sp>
      <p:pic>
        <p:nvPicPr>
          <p:cNvPr id="11" name="Picture 10" descr="A red bucket of strawberries&#10;&#10;Description automatically generated">
            <a:extLst>
              <a:ext uri="{FF2B5EF4-FFF2-40B4-BE49-F238E27FC236}">
                <a16:creationId xmlns:a16="http://schemas.microsoft.com/office/drawing/2014/main" id="{308B649B-234A-576B-4CBC-A6624B279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134" y="1509966"/>
            <a:ext cx="1302701" cy="1324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2FA0BE-56D5-BF7B-3022-252BC418483D}"/>
              </a:ext>
            </a:extLst>
          </p:cNvPr>
          <p:cNvSpPr txBox="1"/>
          <p:nvPr/>
        </p:nvSpPr>
        <p:spPr>
          <a:xfrm>
            <a:off x="5242620" y="3468113"/>
            <a:ext cx="124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Harvest &amp; yield data collection occurred twice a week from 4/4/24 – 5/28/24.</a:t>
            </a:r>
          </a:p>
        </p:txBody>
      </p:sp>
      <p:pic>
        <p:nvPicPr>
          <p:cNvPr id="14" name="Picture 13" descr="A group of plants with roots&#10;&#10;Description automatically generated">
            <a:extLst>
              <a:ext uri="{FF2B5EF4-FFF2-40B4-BE49-F238E27FC236}">
                <a16:creationId xmlns:a16="http://schemas.microsoft.com/office/drawing/2014/main" id="{D969C781-A8E9-B458-5A2B-5C9CDF0C5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289" y="3536491"/>
            <a:ext cx="1501656" cy="1001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3671D-5C10-E14C-EC12-2EDB6DD4D473}"/>
              </a:ext>
            </a:extLst>
          </p:cNvPr>
          <p:cNvSpPr txBox="1"/>
          <p:nvPr/>
        </p:nvSpPr>
        <p:spPr>
          <a:xfrm>
            <a:off x="7211289" y="2186296"/>
            <a:ext cx="138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Dry weight data collected on 6/24/24 and postharvest data collected on 6/27/24.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341565-6ED3-5552-C0BE-45B1CDA9E170}"/>
              </a:ext>
            </a:extLst>
          </p:cNvPr>
          <p:cNvCxnSpPr>
            <a:cxnSpLocks/>
          </p:cNvCxnSpPr>
          <p:nvPr/>
        </p:nvCxnSpPr>
        <p:spPr>
          <a:xfrm>
            <a:off x="891251" y="3127861"/>
            <a:ext cx="7011034" cy="75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AAB09C-D2B8-C9FE-2A3D-B86C66B50525}"/>
              </a:ext>
            </a:extLst>
          </p:cNvPr>
          <p:cNvCxnSpPr>
            <a:cxnSpLocks/>
          </p:cNvCxnSpPr>
          <p:nvPr/>
        </p:nvCxnSpPr>
        <p:spPr>
          <a:xfrm flipV="1">
            <a:off x="2475375" y="2911086"/>
            <a:ext cx="0" cy="45865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B39AB-9154-4BD3-886C-AEED9D07A99C}"/>
              </a:ext>
            </a:extLst>
          </p:cNvPr>
          <p:cNvCxnSpPr>
            <a:cxnSpLocks/>
          </p:cNvCxnSpPr>
          <p:nvPr/>
        </p:nvCxnSpPr>
        <p:spPr>
          <a:xfrm flipV="1">
            <a:off x="4048117" y="2911086"/>
            <a:ext cx="0" cy="45865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D3E0E7-E904-C907-4FAC-5C17F785C248}"/>
              </a:ext>
            </a:extLst>
          </p:cNvPr>
          <p:cNvCxnSpPr>
            <a:cxnSpLocks/>
          </p:cNvCxnSpPr>
          <p:nvPr/>
        </p:nvCxnSpPr>
        <p:spPr>
          <a:xfrm flipV="1">
            <a:off x="5847484" y="2911086"/>
            <a:ext cx="0" cy="45865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161F68-1562-A059-9DCA-3B87816465B5}"/>
              </a:ext>
            </a:extLst>
          </p:cNvPr>
          <p:cNvCxnSpPr>
            <a:cxnSpLocks/>
          </p:cNvCxnSpPr>
          <p:nvPr/>
        </p:nvCxnSpPr>
        <p:spPr>
          <a:xfrm flipV="1">
            <a:off x="7902285" y="2911086"/>
            <a:ext cx="0" cy="45865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46634-1435-7BF1-0B87-04B824ECF3C0}"/>
              </a:ext>
            </a:extLst>
          </p:cNvPr>
          <p:cNvCxnSpPr>
            <a:cxnSpLocks/>
          </p:cNvCxnSpPr>
          <p:nvPr/>
        </p:nvCxnSpPr>
        <p:spPr>
          <a:xfrm flipV="1">
            <a:off x="891251" y="2868244"/>
            <a:ext cx="0" cy="45865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Picture 17" descr="A house with plants and a thermometer&#10;&#10;Description automatically generated">
            <a:extLst>
              <a:ext uri="{FF2B5EF4-FFF2-40B4-BE49-F238E27FC236}">
                <a16:creationId xmlns:a16="http://schemas.microsoft.com/office/drawing/2014/main" id="{869BC2A3-A97F-8096-701D-C8561D339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24" y="3536491"/>
            <a:ext cx="837845" cy="83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F06D6C-80FE-F57E-0B71-CC046D3A9C2A}"/>
              </a:ext>
            </a:extLst>
          </p:cNvPr>
          <p:cNvSpPr txBox="1"/>
          <p:nvPr/>
        </p:nvSpPr>
        <p:spPr>
          <a:xfrm>
            <a:off x="281950" y="2035506"/>
            <a:ext cx="1226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Daughter plants propagated in controlled environments in late summer 2023.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1026B3-7510-B186-BAF1-9348797FCA99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10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236C-1A8F-FF8A-E3F7-ABC29B8D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6876"/>
            <a:ext cx="8229600" cy="801290"/>
          </a:xfrm>
        </p:spPr>
        <p:txBody>
          <a:bodyPr/>
          <a:lstStyle/>
          <a:p>
            <a:r>
              <a:rPr lang="en-US" dirty="0"/>
              <a:t>Materials/Methods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BC068E-3034-358C-C331-8B6C670F84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0013" y="1629952"/>
                <a:ext cx="5178032" cy="2881088"/>
              </a:xfrm>
            </p:spPr>
            <p:txBody>
              <a:bodyPr/>
              <a:lstStyle/>
              <a:p>
                <a:r>
                  <a:rPr lang="en-US" sz="1500" dirty="0"/>
                  <a:t>‘Camarosa’ &amp; ‘Chandler’ plug plants </a:t>
                </a:r>
              </a:p>
              <a:p>
                <a:r>
                  <a:rPr lang="en-US" sz="1500" dirty="0"/>
                  <a:t>4 replicates of 6 treatments: No Chill, Chill &amp; Commercial Nursery (24 plot trial)</a:t>
                </a:r>
              </a:p>
              <a:p>
                <a:r>
                  <a:rPr lang="en-US" sz="1500" dirty="0"/>
                  <a:t>Chilled plants received 450 </a:t>
                </a:r>
                <a:r>
                  <a:rPr lang="en-US" sz="1500" dirty="0" err="1"/>
                  <a:t>hrs</a:t>
                </a:r>
                <a:r>
                  <a:rPr lang="en-US" sz="1500" dirty="0"/>
                  <a:t> at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1500" dirty="0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endParaRPr lang="en-US" sz="1500" dirty="0">
                  <a:solidFill>
                    <a:srgbClr val="000000"/>
                  </a:solidFill>
                  <a:highlight>
                    <a:srgbClr val="FFFFFF"/>
                  </a:highlight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Commercial plants sourced from a Canadian Nursery</a:t>
                </a:r>
              </a:p>
              <a:p>
                <a:r>
                  <a:rPr lang="en-US" sz="1500" dirty="0"/>
                  <a:t>13 plant plots were planted in October 2023 at Central Crops Research Station in Clayton, NC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Harvest occurred twice a week </a:t>
                </a:r>
              </a:p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Data collected: total, marketable, cull, and fruit weight, Botrytis, anthracnose fruit, and Neopestalotiopsis fruit occurrence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BC068E-3034-358C-C331-8B6C670F84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0013" y="1629952"/>
                <a:ext cx="5178032" cy="2881088"/>
              </a:xfrm>
              <a:blipFill>
                <a:blip r:embed="rId2"/>
                <a:stretch>
                  <a:fillRect l="-490" t="-439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layton, North Carolina - Wikipedia">
            <a:extLst>
              <a:ext uri="{FF2B5EF4-FFF2-40B4-BE49-F238E27FC236}">
                <a16:creationId xmlns:a16="http://schemas.microsoft.com/office/drawing/2014/main" id="{87C5258E-F797-1CF7-6FA5-A6AC22F7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87" y="2367775"/>
            <a:ext cx="31750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65E73-C52F-0EA7-5149-EF65575146FE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827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A20F-D46A-43FD-CBB9-EEDDC0B1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77" y="601146"/>
            <a:ext cx="8229600" cy="801290"/>
          </a:xfrm>
        </p:spPr>
        <p:txBody>
          <a:bodyPr/>
          <a:lstStyle/>
          <a:p>
            <a:r>
              <a:rPr lang="en-US" dirty="0"/>
              <a:t>Results – Table of Means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E0F5D5-1BD6-6310-478F-2DD6D81E7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893030"/>
              </p:ext>
            </p:extLst>
          </p:nvPr>
        </p:nvGraphicFramePr>
        <p:xfrm>
          <a:off x="1419242" y="1404335"/>
          <a:ext cx="5956725" cy="27025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7662">
                  <a:extLst>
                    <a:ext uri="{9D8B030D-6E8A-4147-A177-3AD203B41FA5}">
                      <a16:colId xmlns:a16="http://schemas.microsoft.com/office/drawing/2014/main" val="1334867600"/>
                    </a:ext>
                  </a:extLst>
                </a:gridCol>
                <a:gridCol w="846902">
                  <a:extLst>
                    <a:ext uri="{9D8B030D-6E8A-4147-A177-3AD203B41FA5}">
                      <a16:colId xmlns:a16="http://schemas.microsoft.com/office/drawing/2014/main" val="979170889"/>
                    </a:ext>
                  </a:extLst>
                </a:gridCol>
                <a:gridCol w="577484">
                  <a:extLst>
                    <a:ext uri="{9D8B030D-6E8A-4147-A177-3AD203B41FA5}">
                      <a16:colId xmlns:a16="http://schemas.microsoft.com/office/drawing/2014/main" val="412030592"/>
                    </a:ext>
                  </a:extLst>
                </a:gridCol>
                <a:gridCol w="1028692">
                  <a:extLst>
                    <a:ext uri="{9D8B030D-6E8A-4147-A177-3AD203B41FA5}">
                      <a16:colId xmlns:a16="http://schemas.microsoft.com/office/drawing/2014/main" val="1722708683"/>
                    </a:ext>
                  </a:extLst>
                </a:gridCol>
                <a:gridCol w="636302">
                  <a:extLst>
                    <a:ext uri="{9D8B030D-6E8A-4147-A177-3AD203B41FA5}">
                      <a16:colId xmlns:a16="http://schemas.microsoft.com/office/drawing/2014/main" val="4168702883"/>
                    </a:ext>
                  </a:extLst>
                </a:gridCol>
                <a:gridCol w="998161">
                  <a:extLst>
                    <a:ext uri="{9D8B030D-6E8A-4147-A177-3AD203B41FA5}">
                      <a16:colId xmlns:a16="http://schemas.microsoft.com/office/drawing/2014/main" val="3651570337"/>
                    </a:ext>
                  </a:extLst>
                </a:gridCol>
                <a:gridCol w="891522">
                  <a:extLst>
                    <a:ext uri="{9D8B030D-6E8A-4147-A177-3AD203B41FA5}">
                      <a16:colId xmlns:a16="http://schemas.microsoft.com/office/drawing/2014/main" val="1396237678"/>
                    </a:ext>
                  </a:extLst>
                </a:gridCol>
              </a:tblGrid>
              <a:tr h="7765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Treatment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Total Yield/Plant (g)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LSD</a:t>
                      </a: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Marketable Yield/Plant (g)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LSD</a:t>
                      </a: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Average Marketable Fruit Weight (g)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LSD</a:t>
                      </a:r>
                    </a:p>
                  </a:txBody>
                  <a:tcPr marL="8375" marR="8375" marT="8375" marB="0" anchor="b"/>
                </a:tc>
                <a:extLst>
                  <a:ext uri="{0D108BD9-81ED-4DB2-BD59-A6C34878D82A}">
                    <a16:rowId xmlns:a16="http://schemas.microsoft.com/office/drawing/2014/main" val="3733858409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Camarosa, Chill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481.87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9797568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Camarosa, Commercial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D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CD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319763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Camarosa, No Chill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7610854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Chandler, Chill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BC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BC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2198115"/>
                  </a:ext>
                </a:extLst>
              </a:tr>
              <a:tr h="347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Chandler, Commercial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E                               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BCD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0693829"/>
                  </a:ext>
                </a:extLst>
              </a:tr>
              <a:tr h="315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Chandler, No Chill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5" marR="8375" marT="83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CD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92022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01CEE7-D0D2-FA4E-51FC-6FF50D8704BC}"/>
              </a:ext>
            </a:extLst>
          </p:cNvPr>
          <p:cNvSpPr txBox="1"/>
          <p:nvPr/>
        </p:nvSpPr>
        <p:spPr>
          <a:xfrm>
            <a:off x="1419242" y="4265355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*Tukey’s-LSD was performed for mean separation test with an </a:t>
            </a:r>
            <a:r>
              <a:rPr lang="el-GR" sz="1200" i="1" u="none" strike="noStrike" dirty="0">
                <a:effectLst/>
                <a:latin typeface="Google Sans"/>
              </a:rPr>
              <a:t>α</a:t>
            </a:r>
            <a:r>
              <a:rPr lang="en-US" sz="1200" i="1" u="none" strike="noStrike" dirty="0">
                <a:effectLst/>
                <a:latin typeface="Google Sans"/>
              </a:rPr>
              <a:t> = 0.05</a:t>
            </a:r>
            <a:r>
              <a:rPr lang="en-US" sz="1200" i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C6497-DA45-96BF-E916-C89C20ED9B16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550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CA02-3C61-9CBB-B09D-F417931E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33" y="404055"/>
            <a:ext cx="8557846" cy="801290"/>
          </a:xfrm>
        </p:spPr>
        <p:txBody>
          <a:bodyPr/>
          <a:lstStyle/>
          <a:p>
            <a:r>
              <a:rPr lang="en-US" dirty="0"/>
              <a:t>Results – Yield Differences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63294AE-306B-CFE6-F7B0-74C97BBDA2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1156447" cy="11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26B3C-C499-9C1D-3D95-569B6BF0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31" y="1723235"/>
            <a:ext cx="2857500" cy="2794000"/>
          </a:xfrm>
          <a:prstGeom prst="rect">
            <a:avLst/>
          </a:prstGeom>
        </p:spPr>
      </p:pic>
      <p:pic>
        <p:nvPicPr>
          <p:cNvPr id="7" name="Picture 6" descr="A graph of a graph showing a number of different colored boxes&#10;&#10;Description automatically generated with medium confidence">
            <a:extLst>
              <a:ext uri="{FF2B5EF4-FFF2-40B4-BE49-F238E27FC236}">
                <a16:creationId xmlns:a16="http://schemas.microsoft.com/office/drawing/2014/main" id="{31D4B2E2-192B-08D4-FC7C-EFC3B615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849" y="1723235"/>
            <a:ext cx="2857500" cy="279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17A88-B079-EBB9-194B-ED425091C2E1}"/>
              </a:ext>
            </a:extLst>
          </p:cNvPr>
          <p:cNvSpPr txBox="1"/>
          <p:nvPr/>
        </p:nvSpPr>
        <p:spPr>
          <a:xfrm>
            <a:off x="1609411" y="1258349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CAMAROSA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A09CB-48C3-98C3-3087-C09B714289E2}"/>
              </a:ext>
            </a:extLst>
          </p:cNvPr>
          <p:cNvSpPr txBox="1"/>
          <p:nvPr/>
        </p:nvSpPr>
        <p:spPr>
          <a:xfrm>
            <a:off x="5676429" y="1258349"/>
            <a:ext cx="222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CHANDLER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94334-9A79-E3ED-22F4-358A631FDEB1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457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4DFC-6EE8-BB46-E5BB-3D283C92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0352"/>
            <a:ext cx="8229600" cy="801290"/>
          </a:xfrm>
        </p:spPr>
        <p:txBody>
          <a:bodyPr/>
          <a:lstStyle/>
          <a:p>
            <a:r>
              <a:rPr lang="en-US" sz="3000" dirty="0"/>
              <a:t>Results – Weekly Marketable Yield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16B39E1-3897-45A3-64C5-29C7CB44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63" y="1231642"/>
            <a:ext cx="4956873" cy="3361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972C4-2C84-697B-CF7C-0B53D5FB9DD9}"/>
              </a:ext>
            </a:extLst>
          </p:cNvPr>
          <p:cNvSpPr txBox="1"/>
          <p:nvPr/>
        </p:nvSpPr>
        <p:spPr>
          <a:xfrm>
            <a:off x="8802550" y="4732725"/>
            <a:ext cx="30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98733810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NCStateU-horizontal-left-logo</Template>
  <TotalTime>8602</TotalTime>
  <Words>656</Words>
  <Application>Microsoft Macintosh PowerPoint</Application>
  <PresentationFormat>On-screen Show (16:9)</PresentationFormat>
  <Paragraphs>135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Cambria Math</vt:lpstr>
      <vt:lpstr>Google Sans</vt:lpstr>
      <vt:lpstr>Wingdings</vt:lpstr>
      <vt:lpstr>NCStateU-horizontal-left-logo</vt:lpstr>
      <vt:lpstr>Field Evaluations of Chill-Treated Strawberry Plants Propagated in Controlled Environments</vt:lpstr>
      <vt:lpstr>Overview</vt:lpstr>
      <vt:lpstr>Background</vt:lpstr>
      <vt:lpstr>Objective 5.3b:  Evaluation of fruiting capacity</vt:lpstr>
      <vt:lpstr>2023-2024 Field Season Timeline</vt:lpstr>
      <vt:lpstr>Materials/Methods</vt:lpstr>
      <vt:lpstr>Results – Table of Means</vt:lpstr>
      <vt:lpstr>Results – Yield Differences</vt:lpstr>
      <vt:lpstr>Results – Weekly Marketable Yield</vt:lpstr>
      <vt:lpstr>Results – Weekly Fruit Weight</vt:lpstr>
      <vt:lpstr>Challenges</vt:lpstr>
      <vt:lpstr>Challenges</vt:lpstr>
      <vt:lpstr>Next Steps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Calyssa Stevenson</dc:creator>
  <cp:lastModifiedBy>Calyssa Stevenson</cp:lastModifiedBy>
  <cp:revision>16</cp:revision>
  <dcterms:created xsi:type="dcterms:W3CDTF">2024-07-09T04:24:42Z</dcterms:created>
  <dcterms:modified xsi:type="dcterms:W3CDTF">2024-11-14T16:47:21Z</dcterms:modified>
</cp:coreProperties>
</file>