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8"/>
  </p:notesMasterIdLst>
  <p:sldIdLst>
    <p:sldId id="257" r:id="rId6"/>
    <p:sldId id="263" r:id="rId7"/>
    <p:sldId id="264" r:id="rId8"/>
    <p:sldId id="271" r:id="rId9"/>
    <p:sldId id="270" r:id="rId10"/>
    <p:sldId id="272" r:id="rId11"/>
    <p:sldId id="269" r:id="rId12"/>
    <p:sldId id="274" r:id="rId13"/>
    <p:sldId id="273" r:id="rId14"/>
    <p:sldId id="268" r:id="rId15"/>
    <p:sldId id="267" r:id="rId16"/>
    <p:sldId id="5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6DC08-7196-421F-9FAD-B692324CE53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39F83-1773-418F-87BB-A4F7895BA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1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8FD56-9146-46A4-841D-019EE8AE53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15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0D8AF-7A91-7550-D003-C7C24B526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858B13-1FA8-1DD7-4EEB-530F030206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469D82-D56F-F9F7-6802-63D7B4340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2B2C5-C21A-6C29-D949-29C5AFDE97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8FD56-9146-46A4-841D-019EE8AE53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9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3C023-C44A-9632-DA0C-D1E58489C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9FCB8D-C85C-24B4-D7F9-D89CA42B3F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3C48E1-0842-D12B-B6F6-41B60DF557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0B41E-32C9-003F-9707-438F5941C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8FD56-9146-46A4-841D-019EE8AE53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26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8CBC4-7249-5C50-852A-D412C1EFC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1A0C24-309A-A51F-D2CD-51AB9641DF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772FF2-734B-5370-A39D-C8D6FEEA0D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D3E67-B0C9-1870-F08B-587D35571B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8FD56-9146-46A4-841D-019EE8AE53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14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228B5-0C07-69BE-73F6-330C4F503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3CE9BE-AC49-4C72-5E18-81DF28324C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A7FBA7-37B1-DDC1-905A-DD6388000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4AAF1-6F30-C898-E0E5-A1F8129A8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8FD56-9146-46A4-841D-019EE8AE53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64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BD249-2054-7EC6-43EF-6C0DBFB23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31736C-71C2-4329-4357-2B82281FEF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887578-7966-376C-2687-90A5B1EDC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CA49E-FB9A-E59B-864C-1142749BB2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8FD56-9146-46A4-841D-019EE8AE53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98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ABD-1FFA-1191-0BC1-546D87973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3E88FC-6EE4-1E70-BC9D-C55AF0BD11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BFDD7D-95A9-3780-F4C7-C70A525F89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62538-CCD8-F968-67F1-7667673C68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8FD56-9146-46A4-841D-019EE8AE53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54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A7BB0-94CA-8DA4-F392-A85D9D794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79030F-C048-8FA0-016E-1BD68FB57E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FE8F28-2898-EF6D-155F-D93CDAC480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1169F-7FAC-58EE-001E-6C68845692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8FD56-9146-46A4-841D-019EE8AE53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84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3CA67-2032-D936-338E-EA83850BD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F9ADB6-46D1-94F4-D870-C01FD07661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8A0EB1-A27E-F757-241A-A3113B5892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6E82B-AB5A-5B74-C403-4260462C6B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8FD56-9146-46A4-841D-019EE8AE53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66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D7994-D9C0-F699-5006-856560D3D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3322B0-44B2-779C-D4DA-79E20CA26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48B69-FF21-E58F-BBC3-B3A986534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20E2-F296-48A5-8566-1936337839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3D249-A010-8F18-E343-96B8D8D1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F0049-E722-9688-A53A-DC73B6CD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23D6-AC46-4511-94EC-86F67B3A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8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E7D31-F3E2-E9A4-E887-0C9EA4488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D63766-4B03-C7F9-C0AA-23094DE2E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19056-8CAC-D438-93FE-32AEA201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20E2-F296-48A5-8566-1936337839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1A6D-7A5F-B266-158E-348E3191F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EB172-B41C-A0C5-69F4-738D23FE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23D6-AC46-4511-94EC-86F67B3A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52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7AD87C-2280-4B88-E015-1B76C75B20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10EC2F-9D17-F76C-3352-EEA3ED1A8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961DC-03D2-A154-45B8-BADB1F2AA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20E2-F296-48A5-8566-1936337839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B1EFB-6CFF-2EFE-CE4D-9176669D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BEC2D-CA0C-C9CF-09E9-6B6A3489C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23D6-AC46-4511-94EC-86F67B3A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85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E72E5-C77A-7D86-D014-7683EEC55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6624FB-7253-581C-B719-9698EDB01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0F120-E271-DBDD-3A61-2D653B26A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8DA2-0F00-42A5-B123-5978585911B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32ACE-B0AD-0ED7-EAC9-334CD2198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D7D28-CAE6-E254-2E26-7526CCFF0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5F8E-0FB9-471B-BF70-5232B324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57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C85AB-B87A-B3A4-2348-AEEC00170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CEDAE-80BE-F9AD-CCFF-CF8D690A1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3C710-50E9-B30E-7632-BCD1EAECE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8DA2-0F00-42A5-B123-5978585911B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047DB-BF0F-DF0B-60CE-4F016730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FB056-0F78-39AD-DE9C-8A01F5F7B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5F8E-0FB9-471B-BF70-5232B324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60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B32B3-B808-B3C3-EFC7-82E1864C3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7721A-7419-CE01-74BD-525E25D46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49805-6CB2-5F86-DD7C-FA5A1A846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8DA2-0F00-42A5-B123-5978585911B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C390D-7574-869F-F9B3-1191E019E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132CD-D93B-60D4-BA38-E19292F5F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5F8E-0FB9-471B-BF70-5232B324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49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1C878-0DD1-68E5-BD4D-650903627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D945-FB74-E702-4A96-B8D457466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5C5B7-8274-572C-027D-D6008E536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D2D183-06F3-AE3C-92A7-E1F4D8242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8DA2-0F00-42A5-B123-5978585911B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D754E-DECB-1410-DE31-C7316D63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97393-C28D-F311-FF0F-1B3D639AD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5F8E-0FB9-471B-BF70-5232B324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02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BA115-DA9E-3BE0-2A1C-52F5BB851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24CBD-AF59-51A6-FF2A-C0F529842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44F7D-BE4D-0F7C-D799-9E83F263E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FC03DC-115C-ACE9-060C-CFE38779A0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66F809-3531-EFC1-6171-028C460E3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D8A2DD-18B7-8700-E887-91A10A425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8DA2-0F00-42A5-B123-5978585911B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198A7-2C46-BECF-C9C8-8BE8D0252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919AC1-6B7B-1AAD-E3B6-FAC4F7ED8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5F8E-0FB9-471B-BF70-5232B324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24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A1E0D-9B87-C48A-F672-15E295F25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C70817-43D7-2295-B1D8-A582AC30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8DA2-0F00-42A5-B123-5978585911B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E9D082-2CAF-6992-3671-F37D215CA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D4FBED-BA70-C143-69CD-A47B3FEC1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5F8E-0FB9-471B-BF70-5232B324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49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FFB608-71A0-A0DD-EAC3-AD19D3F3D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8DA2-0F00-42A5-B123-5978585911B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A5C308-ACD6-7763-D543-55234FB14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F38A9-F211-1108-AA7E-D451E7EA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5F8E-0FB9-471B-BF70-5232B324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57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FAF82-A0CC-F768-8613-0C43F2CF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9976B-6F02-89A5-80D9-715D65EA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0736C8-A028-F150-2BCF-508980CEF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809349-4BEC-A6C2-FC5E-76B16A38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8DA2-0F00-42A5-B123-5978585911B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5AB1F-FF4B-F5C9-A55B-DEA0D24E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00028B-8CC1-89C7-23F6-CF21749C6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5F8E-0FB9-471B-BF70-5232B324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99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6A69-B5F2-5B78-6F06-4ECB95F73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DBF3E-EB70-69CD-C815-FDE43F139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B0EDC-66A2-0CF6-6721-4DE6EBEA6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20E2-F296-48A5-8566-1936337839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C444E-669A-6DE1-B284-E34B83D9F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C7B7D-0358-8CD8-3240-90BF05046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23D6-AC46-4511-94EC-86F67B3A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77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3D7C1-E771-708E-F889-3A6CF3554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DFA947-ED70-BE34-59C0-B53CAFC7C7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9372A-84B8-88DB-0D0A-2A7396E18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46D7F-130E-CDFB-B432-A3A61B0B8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8DA2-0F00-42A5-B123-5978585911B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EFEEB-8FBB-A887-39B0-4FEEF6912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EC5ED-926B-CF6B-251C-D260D0EC9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5F8E-0FB9-471B-BF70-5232B324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52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0E50B-7551-81C6-8ECC-CC43FECDE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79384-F2BD-13E0-E6DE-C5534E05C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81C25-A211-AF59-CC56-85DCA36B7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8DA2-0F00-42A5-B123-5978585911B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97DF-8998-A216-629F-77CE3CDD6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0DF0A-C155-171C-5853-0D044573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5F8E-0FB9-471B-BF70-5232B324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18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E59D85-7D46-F0C8-37FE-864AC00104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0B004C-DD83-B5E9-4651-7F2189908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E07C9-2272-21C0-B4A3-C072F8B06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8DA2-0F00-42A5-B123-5978585911B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A5EA5-DA7A-0853-DDE4-EAB18F4C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AE193-1D0F-F7A5-7212-2BB77B080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5F8E-0FB9-471B-BF70-5232B324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57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289B6-665C-D9B1-F937-02026D78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C2E49-276B-68FD-CC12-1B28ECE84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083EC-1A00-5702-B418-2E278A2C8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20E2-F296-48A5-8566-1936337839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D351C-52CC-92B4-C061-6A75176DB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7C5EE-2CBE-D879-3670-31014187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23D6-AC46-4511-94EC-86F67B3A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4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BEA26-96A5-10A9-39E5-513CA9B4C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E0842-4D02-3756-E094-581F4303B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84424-0E56-088D-ED7D-715CA2FD1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337A5-2F65-A4F9-C983-BBE98266D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20E2-F296-48A5-8566-1936337839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25AD3-182D-14C6-F049-F058CC726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B7F4C6-35AD-7D75-DE17-6BA0629B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23D6-AC46-4511-94EC-86F67B3A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D32D6-27B9-E584-28F0-0FA9CAF04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FF670-F017-453E-B2E1-ABE8D3431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5D5AC9-329E-675B-33EE-4336452E5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91D966-FCAF-C8DC-772E-56BF335465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811AE2-D38C-DCE1-789A-34A4BC051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A83575-CE2F-7718-952C-66DAE53FC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20E2-F296-48A5-8566-1936337839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22A198-D251-713E-F720-9CAE1B07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9B5603-5EB5-FE98-5A55-99E4EF0E1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23D6-AC46-4511-94EC-86F67B3A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67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7F885-23F3-B4A3-D35D-8D29432EF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E22AC6-DD5B-A5DE-98C2-49DD9D5C2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20E2-F296-48A5-8566-1936337839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92BCE-907A-B8F6-BE5D-AB904B929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EB53E8-3960-E1DC-5F1D-7DF6BEEC5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23D6-AC46-4511-94EC-86F67B3A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85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CC654-B6F4-D6FD-C07F-515681790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20E2-F296-48A5-8566-1936337839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E44261-219A-2A3D-01FA-655A06BBF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7D6DB-691E-D4C1-2E81-F13B9DA9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23D6-AC46-4511-94EC-86F67B3A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57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7216-1035-8439-3EE0-F2A04C589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21DB5-9D67-D4EB-ABEB-A2A72BA77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CE6BF-D924-F746-30AE-1FCC30572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A5314A-FD90-E796-B9B8-600FFC049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20E2-F296-48A5-8566-1936337839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03622-5097-F99D-D1A5-8BBD34CB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48DEBD-1C34-13E9-E65B-18EA809E5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23D6-AC46-4511-94EC-86F67B3A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38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BC21E-0F1F-29C9-9C25-3B15C3616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1F9D1-E2BB-EBCC-448F-647802CB2E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9BC7D-2CE4-F797-B23C-475F8F6D2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77E4C-8F67-3A1D-1B61-706166E9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20E2-F296-48A5-8566-1936337839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9F973-BFBE-7442-918E-84715ABA8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79C772-F8DA-D444-75A3-16D3AF5BE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23D6-AC46-4511-94EC-86F67B3A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6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375A62-D9CB-569C-596C-7595C1BCB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3F1EF-43A4-9013-A948-267429D32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11A09-5538-8415-4D23-2F70F80D1B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7A20E2-F296-48A5-8566-1936337839C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6E3E8-E705-B2D4-C25E-86A26103C5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717E9-B0F3-901F-E887-4D4D0BEB9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1423D6-AC46-4511-94EC-86F67B3A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5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5045FF-F5A8-ED8F-1FB3-8CD0A100B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5C62C-2FD8-7335-6879-A067265AF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2088E-866F-A865-9964-BC14BABF0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AF8DA2-0F00-42A5-B123-5978585911B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7F9A3-0852-E538-C27D-8D597512A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B78BB-F1DD-9848-B6E2-DF336DFDD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C25F8E-0FB9-471B-BF70-5232B324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9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2.png"/><Relationship Id="rId9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00CACC-7493-B205-DE8F-EA838020A7F2}"/>
              </a:ext>
            </a:extLst>
          </p:cNvPr>
          <p:cNvSpPr txBox="1"/>
          <p:nvPr/>
        </p:nvSpPr>
        <p:spPr>
          <a:xfrm>
            <a:off x="32004" y="2122683"/>
            <a:ext cx="12127992" cy="1932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Unravelling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unnering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Architecture of Strawberry Cultivars Propagated in a Gutter 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ystem</a:t>
            </a:r>
            <a:endParaRPr lang="en-US" sz="32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ncstate.png">
            <a:extLst>
              <a:ext uri="{FF2B5EF4-FFF2-40B4-BE49-F238E27FC236}">
                <a16:creationId xmlns:a16="http://schemas.microsoft.com/office/drawing/2014/main" id="{BC7229A2-95BD-8E0D-93DC-B9E6A8F53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" y="-12047"/>
            <a:ext cx="1658282" cy="798432"/>
          </a:xfrm>
          <a:prstGeom prst="rect">
            <a:avLst/>
          </a:prstGeom>
        </p:spPr>
      </p:pic>
      <p:pic>
        <p:nvPicPr>
          <p:cNvPr id="6" name="Google Shape;91;p1">
            <a:extLst>
              <a:ext uri="{FF2B5EF4-FFF2-40B4-BE49-F238E27FC236}">
                <a16:creationId xmlns:a16="http://schemas.microsoft.com/office/drawing/2014/main" id="{E635C34A-F9F0-1A38-C24B-9488978DF1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7363" y="18283"/>
            <a:ext cx="2177898" cy="1540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9;p1" descr="USDA-NIFA-logo - Brownfield Ag News">
            <a:extLst>
              <a:ext uri="{FF2B5EF4-FFF2-40B4-BE49-F238E27FC236}">
                <a16:creationId xmlns:a16="http://schemas.microsoft.com/office/drawing/2014/main" id="{726B24BD-07F7-424A-08CF-484C93135C7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49721" y="18283"/>
            <a:ext cx="1823991" cy="6463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903CC3-E8B3-25AE-F417-CB2ADA879F77}"/>
              </a:ext>
            </a:extLst>
          </p:cNvPr>
          <p:cNvSpPr txBox="1"/>
          <p:nvPr/>
        </p:nvSpPr>
        <p:spPr>
          <a:xfrm>
            <a:off x="7866906" y="5921738"/>
            <a:ext cx="6185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Nov. 14,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EB78B7-D767-AF0E-5140-0D7B7C1112B9}"/>
              </a:ext>
            </a:extLst>
          </p:cNvPr>
          <p:cNvSpPr txBox="1"/>
          <p:nvPr/>
        </p:nvSpPr>
        <p:spPr>
          <a:xfrm>
            <a:off x="10561320" y="582319"/>
            <a:ext cx="1508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Grant 2021-51181-35857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946D55-DDCC-BFEC-CF1C-9E1FE28CB6A1}"/>
              </a:ext>
            </a:extLst>
          </p:cNvPr>
          <p:cNvSpPr txBox="1"/>
          <p:nvPr/>
        </p:nvSpPr>
        <p:spPr>
          <a:xfrm>
            <a:off x="466973" y="4055520"/>
            <a:ext cx="11078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Ibraheem Olamide Olasupo and Mark Hoffmann</a:t>
            </a:r>
            <a:endParaRPr lang="en-US" sz="32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88607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919B0-54FD-680E-CE42-60A2ED592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cstate.png">
            <a:extLst>
              <a:ext uri="{FF2B5EF4-FFF2-40B4-BE49-F238E27FC236}">
                <a16:creationId xmlns:a16="http://schemas.microsoft.com/office/drawing/2014/main" id="{2FD5F3B9-CB8E-622F-CCB7-5634E777F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" y="-12047"/>
            <a:ext cx="1658282" cy="798432"/>
          </a:xfrm>
          <a:prstGeom prst="rect">
            <a:avLst/>
          </a:prstGeom>
        </p:spPr>
      </p:pic>
      <p:pic>
        <p:nvPicPr>
          <p:cNvPr id="6" name="Google Shape;91;p1">
            <a:extLst>
              <a:ext uri="{FF2B5EF4-FFF2-40B4-BE49-F238E27FC236}">
                <a16:creationId xmlns:a16="http://schemas.microsoft.com/office/drawing/2014/main" id="{3A423ECB-5B65-97CA-736E-6149CCB465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31869" y="1"/>
            <a:ext cx="992067" cy="7984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C4EEAC-52BB-0B89-51BB-6D0E8D015CD2}"/>
              </a:ext>
            </a:extLst>
          </p:cNvPr>
          <p:cNvSpPr txBox="1"/>
          <p:nvPr/>
        </p:nvSpPr>
        <p:spPr>
          <a:xfrm>
            <a:off x="4299206" y="152831"/>
            <a:ext cx="3593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 away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F39BF2-F470-6273-6A55-8960C4202C80}"/>
              </a:ext>
            </a:extLst>
          </p:cNvPr>
          <p:cNvSpPr txBox="1"/>
          <p:nvPr/>
        </p:nvSpPr>
        <p:spPr>
          <a:xfrm>
            <a:off x="356616" y="1280160"/>
            <a:ext cx="113202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The six cultivars produced between 71 – 138 daughter plants per mother plant which are still high and conforms with previous observations in other CE-studies.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Finn, a day-neutral cultivar produced the relatively </a:t>
            </a:r>
            <a:r>
              <a:rPr lang="en-US" sz="2400" b="1" dirty="0"/>
              <a:t>highest number of primary </a:t>
            </a:r>
            <a:r>
              <a:rPr lang="en-US" sz="2400" b="1" dirty="0" err="1"/>
              <a:t>stolons</a:t>
            </a:r>
            <a:r>
              <a:rPr lang="en-US" sz="2400" b="1" dirty="0"/>
              <a:t> but the least number of daughter plants</a:t>
            </a:r>
            <a:r>
              <a:rPr lang="en-US" sz="2400" dirty="0"/>
              <a:t> while Chandler, a short-day cultivar produced the </a:t>
            </a:r>
            <a:r>
              <a:rPr lang="en-US" sz="2400" b="1" dirty="0"/>
              <a:t>least number of primary </a:t>
            </a:r>
            <a:r>
              <a:rPr lang="en-US" sz="2400" b="1" dirty="0" err="1"/>
              <a:t>stolons</a:t>
            </a:r>
            <a:r>
              <a:rPr lang="en-US" sz="2400" b="1" dirty="0"/>
              <a:t> but the highest number of tertiary </a:t>
            </a:r>
            <a:r>
              <a:rPr lang="en-US" sz="2400" b="1" dirty="0" err="1"/>
              <a:t>stolons</a:t>
            </a:r>
            <a:r>
              <a:rPr lang="en-US" sz="2400" b="1" dirty="0"/>
              <a:t> and daughter plants.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It would be interesting to dig deeper into the genomics traits of these cultivars to understand possible mechanisms underlying our observations. </a:t>
            </a:r>
          </a:p>
        </p:txBody>
      </p:sp>
    </p:spTree>
    <p:extLst>
      <p:ext uri="{BB962C8B-B14F-4D97-AF65-F5344CB8AC3E}">
        <p14:creationId xmlns:p14="http://schemas.microsoft.com/office/powerpoint/2010/main" val="1394087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659B2-196C-3049-6A16-274052301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cstate.png">
            <a:extLst>
              <a:ext uri="{FF2B5EF4-FFF2-40B4-BE49-F238E27FC236}">
                <a16:creationId xmlns:a16="http://schemas.microsoft.com/office/drawing/2014/main" id="{94462456-53DB-9F51-F03C-FB3069191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" y="-12047"/>
            <a:ext cx="1658282" cy="798432"/>
          </a:xfrm>
          <a:prstGeom prst="rect">
            <a:avLst/>
          </a:prstGeom>
        </p:spPr>
      </p:pic>
      <p:pic>
        <p:nvPicPr>
          <p:cNvPr id="6" name="Google Shape;91;p1">
            <a:extLst>
              <a:ext uri="{FF2B5EF4-FFF2-40B4-BE49-F238E27FC236}">
                <a16:creationId xmlns:a16="http://schemas.microsoft.com/office/drawing/2014/main" id="{0C87CFDD-941E-26D8-6E16-9B654E1D868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31869" y="1"/>
            <a:ext cx="992067" cy="7984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C64631-FF29-C4C7-EA94-EFA56DA758EF}"/>
              </a:ext>
            </a:extLst>
          </p:cNvPr>
          <p:cNvSpPr txBox="1"/>
          <p:nvPr/>
        </p:nvSpPr>
        <p:spPr>
          <a:xfrm>
            <a:off x="3604090" y="78499"/>
            <a:ext cx="5513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and Future 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DB36CC-6B04-862C-0628-C0EFF2BD7BF7}"/>
              </a:ext>
            </a:extLst>
          </p:cNvPr>
          <p:cNvSpPr txBox="1"/>
          <p:nvPr/>
        </p:nvSpPr>
        <p:spPr>
          <a:xfrm>
            <a:off x="88392" y="1243584"/>
            <a:ext cx="120152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Analysis of other data collected: internode length, dry biomass …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Phenotyping of the remaining 5 cultivars of interest: Moxie, Albion, Cabrillo, Ruby June, and Radiance.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Development of machine learning models for predicting stolon numbers in strawberry using imagery data to reduce the drudgery that is associated with manual phenotyping.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/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2431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cstate.png">
            <a:extLst>
              <a:ext uri="{FF2B5EF4-FFF2-40B4-BE49-F238E27FC236}">
                <a16:creationId xmlns:a16="http://schemas.microsoft.com/office/drawing/2014/main" id="{BC7229A2-95BD-8E0D-93DC-B9E6A8F53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" y="-12047"/>
            <a:ext cx="1658282" cy="7984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5BF6C4-056A-1DC0-92B3-DF5090E4D8EB}"/>
              </a:ext>
            </a:extLst>
          </p:cNvPr>
          <p:cNvSpPr txBox="1"/>
          <p:nvPr/>
        </p:nvSpPr>
        <p:spPr>
          <a:xfrm>
            <a:off x="4429505" y="64003"/>
            <a:ext cx="4010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EA72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Acknowledgments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C6F35D-B190-5362-4673-7C4C1E06A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1" y="906411"/>
            <a:ext cx="2033065" cy="17434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98D282-ACD7-664F-70C4-A229A7507131}"/>
              </a:ext>
            </a:extLst>
          </p:cNvPr>
          <p:cNvSpPr txBox="1"/>
          <p:nvPr/>
        </p:nvSpPr>
        <p:spPr>
          <a:xfrm>
            <a:off x="193714" y="3934507"/>
            <a:ext cx="37245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Dr. Christie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Almeyda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her lab at the Micropropagation Repository Unit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b="1" dirty="0">
              <a:solidFill>
                <a:prstClr val="black"/>
              </a:solidFill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Management Team of the Plant Science Building Greenhouse Facilities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b="1" dirty="0">
              <a:solidFill>
                <a:prstClr val="black"/>
              </a:solidFill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 descr="A person in a white coat holding a plant&#10;&#10;Description automatically generated">
            <a:extLst>
              <a:ext uri="{FF2B5EF4-FFF2-40B4-BE49-F238E27FC236}">
                <a16:creationId xmlns:a16="http://schemas.microsoft.com/office/drawing/2014/main" id="{3C6183CB-DF7C-02F8-F9C4-E31A21D8F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7" t="18977" r="7328" b="22669"/>
          <a:stretch/>
        </p:blipFill>
        <p:spPr>
          <a:xfrm>
            <a:off x="4940749" y="906411"/>
            <a:ext cx="1422655" cy="19702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C2246D1-9E30-2163-A921-EC7903B54768}"/>
              </a:ext>
            </a:extLst>
          </p:cNvPr>
          <p:cNvSpPr txBox="1"/>
          <p:nvPr/>
        </p:nvSpPr>
        <p:spPr>
          <a:xfrm>
            <a:off x="49899" y="2956232"/>
            <a:ext cx="236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Dr. Mark Hoffmann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5CF098-AC6E-5FA1-4C59-A88450C5314D}"/>
              </a:ext>
            </a:extLst>
          </p:cNvPr>
          <p:cNvSpPr txBox="1"/>
          <p:nvPr/>
        </p:nvSpPr>
        <p:spPr>
          <a:xfrm>
            <a:off x="4940749" y="2928722"/>
            <a:ext cx="1783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Abigail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Bope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Content Placeholder 10" descr="A map of the united states of america with text&#10;&#10;Description automatically generated">
            <a:extLst>
              <a:ext uri="{FF2B5EF4-FFF2-40B4-BE49-F238E27FC236}">
                <a16:creationId xmlns:a16="http://schemas.microsoft.com/office/drawing/2014/main" id="{49D1681D-1015-4BBA-0CA7-ECCC3C8CB3D7}"/>
              </a:ext>
            </a:extLst>
          </p:cNvPr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3952" y="2537994"/>
            <a:ext cx="5612387" cy="3186150"/>
          </a:xfrm>
          <a:prstGeom prst="rect">
            <a:avLst/>
          </a:prstGeom>
        </p:spPr>
      </p:pic>
      <p:pic>
        <p:nvPicPr>
          <p:cNvPr id="7" name="Google Shape;89;p1" descr="USDA-NIFA-logo - Brownfield Ag News">
            <a:extLst>
              <a:ext uri="{FF2B5EF4-FFF2-40B4-BE49-F238E27FC236}">
                <a16:creationId xmlns:a16="http://schemas.microsoft.com/office/drawing/2014/main" id="{59A24249-69EF-FB87-F2DF-464CD4D4D2E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10821" y="391678"/>
            <a:ext cx="2201939" cy="87174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9C9E74-2924-72D5-93BB-EBA2DC2EFA95}"/>
              </a:ext>
            </a:extLst>
          </p:cNvPr>
          <p:cNvSpPr txBox="1"/>
          <p:nvPr/>
        </p:nvSpPr>
        <p:spPr>
          <a:xfrm>
            <a:off x="9831916" y="1219248"/>
            <a:ext cx="2127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Grant 2021-51181-35857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57168E-CBB9-2742-587D-94ED6C185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2298" y="906411"/>
            <a:ext cx="1962606" cy="19870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F9A59E-333E-53B9-0AFB-26CFF3C64124}"/>
              </a:ext>
            </a:extLst>
          </p:cNvPr>
          <p:cNvSpPr txBox="1"/>
          <p:nvPr/>
        </p:nvSpPr>
        <p:spPr>
          <a:xfrm>
            <a:off x="2303465" y="2968862"/>
            <a:ext cx="263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Dr. Ricardo Hernandez</a:t>
            </a:r>
          </a:p>
        </p:txBody>
      </p:sp>
    </p:spTree>
    <p:extLst>
      <p:ext uri="{BB962C8B-B14F-4D97-AF65-F5344CB8AC3E}">
        <p14:creationId xmlns:p14="http://schemas.microsoft.com/office/powerpoint/2010/main" val="4121666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cstate.png">
            <a:extLst>
              <a:ext uri="{FF2B5EF4-FFF2-40B4-BE49-F238E27FC236}">
                <a16:creationId xmlns:a16="http://schemas.microsoft.com/office/drawing/2014/main" id="{BC7229A2-95BD-8E0D-93DC-B9E6A8F53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" y="-12047"/>
            <a:ext cx="1658282" cy="798432"/>
          </a:xfrm>
          <a:prstGeom prst="rect">
            <a:avLst/>
          </a:prstGeom>
        </p:spPr>
      </p:pic>
      <p:pic>
        <p:nvPicPr>
          <p:cNvPr id="6" name="Google Shape;91;p1">
            <a:extLst>
              <a:ext uri="{FF2B5EF4-FFF2-40B4-BE49-F238E27FC236}">
                <a16:creationId xmlns:a16="http://schemas.microsoft.com/office/drawing/2014/main" id="{E635C34A-F9F0-1A38-C24B-9488978DF1B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31869" y="1"/>
            <a:ext cx="992067" cy="7984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2D9536-5D18-EEF0-D85C-A9E52D682218}"/>
              </a:ext>
            </a:extLst>
          </p:cNvPr>
          <p:cNvSpPr txBox="1"/>
          <p:nvPr/>
        </p:nvSpPr>
        <p:spPr>
          <a:xfrm>
            <a:off x="4425700" y="-103201"/>
            <a:ext cx="3593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F69DB2-3494-25DE-0ECF-C207E15D32F5}"/>
              </a:ext>
            </a:extLst>
          </p:cNvPr>
          <p:cNvSpPr txBox="1"/>
          <p:nvPr/>
        </p:nvSpPr>
        <p:spPr>
          <a:xfrm>
            <a:off x="65642" y="1195033"/>
            <a:ext cx="27706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Our quest for working alternatives to provide clean strawberry propagules for growers in the US has led us to developing controlled environment technologies in a plant factory.</a:t>
            </a:r>
          </a:p>
        </p:txBody>
      </p:sp>
      <p:pic>
        <p:nvPicPr>
          <p:cNvPr id="4" name="Picture 3" descr="A room with several white sheets&#10;&#10;Description automatically generated with medium confidence">
            <a:extLst>
              <a:ext uri="{FF2B5EF4-FFF2-40B4-BE49-F238E27FC236}">
                <a16:creationId xmlns:a16="http://schemas.microsoft.com/office/drawing/2014/main" id="{46FEF6C2-88AE-62E0-99FA-A64F3977C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0948" y="921916"/>
            <a:ext cx="4627000" cy="3470250"/>
          </a:xfrm>
          <a:prstGeom prst="rect">
            <a:avLst/>
          </a:prstGeom>
        </p:spPr>
      </p:pic>
      <p:pic>
        <p:nvPicPr>
          <p:cNvPr id="9" name="Picture 8" descr="A plant growing in a greenhouse&#10;&#10;Description automatically generated">
            <a:extLst>
              <a:ext uri="{FF2B5EF4-FFF2-40B4-BE49-F238E27FC236}">
                <a16:creationId xmlns:a16="http://schemas.microsoft.com/office/drawing/2014/main" id="{92E5FB61-8BC7-4ADC-52D5-C827B367F9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7348" y="2311908"/>
            <a:ext cx="4986528" cy="373989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213466-66E4-4260-0BD8-8D4209435CA6}"/>
              </a:ext>
            </a:extLst>
          </p:cNvPr>
          <p:cNvCxnSpPr>
            <a:cxnSpLocks/>
          </p:cNvCxnSpPr>
          <p:nvPr/>
        </p:nvCxnSpPr>
        <p:spPr>
          <a:xfrm>
            <a:off x="5462232" y="3118104"/>
            <a:ext cx="2834568" cy="13716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4058833-C5A2-EFB0-3B42-5E03999560DC}"/>
              </a:ext>
            </a:extLst>
          </p:cNvPr>
          <p:cNvSpPr txBox="1"/>
          <p:nvPr/>
        </p:nvSpPr>
        <p:spPr>
          <a:xfrm>
            <a:off x="3413904" y="4851287"/>
            <a:ext cx="4791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2-tier vertical farming system in a plant factory, Grafted Growers in Raleigh</a:t>
            </a:r>
          </a:p>
        </p:txBody>
      </p:sp>
    </p:spTree>
    <p:extLst>
      <p:ext uri="{BB962C8B-B14F-4D97-AF65-F5344CB8AC3E}">
        <p14:creationId xmlns:p14="http://schemas.microsoft.com/office/powerpoint/2010/main" val="3686768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58B24-D052-D112-5692-A9C2292F7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cstate.png">
            <a:extLst>
              <a:ext uri="{FF2B5EF4-FFF2-40B4-BE49-F238E27FC236}">
                <a16:creationId xmlns:a16="http://schemas.microsoft.com/office/drawing/2014/main" id="{ACC21B2F-ED9E-9E31-59D6-853722CA1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" y="-12047"/>
            <a:ext cx="1658282" cy="798432"/>
          </a:xfrm>
          <a:prstGeom prst="rect">
            <a:avLst/>
          </a:prstGeom>
        </p:spPr>
      </p:pic>
      <p:pic>
        <p:nvPicPr>
          <p:cNvPr id="6" name="Google Shape;91;p1">
            <a:extLst>
              <a:ext uri="{FF2B5EF4-FFF2-40B4-BE49-F238E27FC236}">
                <a16:creationId xmlns:a16="http://schemas.microsoft.com/office/drawing/2014/main" id="{7DF6BBC5-68D6-C05E-CF14-B483B5B102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31869" y="1"/>
            <a:ext cx="992067" cy="7984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23EB84-B47D-C179-8590-4379BF8C9435}"/>
              </a:ext>
            </a:extLst>
          </p:cNvPr>
          <p:cNvSpPr txBox="1"/>
          <p:nvPr/>
        </p:nvSpPr>
        <p:spPr>
          <a:xfrm>
            <a:off x="4425700" y="-103201"/>
            <a:ext cx="3593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C8A50C-A1B3-2C8F-BF97-EBF7095FC7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050"/>
          <a:stretch/>
        </p:blipFill>
        <p:spPr>
          <a:xfrm>
            <a:off x="2837688" y="886697"/>
            <a:ext cx="9354312" cy="50846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851E7E-040A-D496-5793-24CB6A808440}"/>
              </a:ext>
            </a:extLst>
          </p:cNvPr>
          <p:cNvSpPr txBox="1"/>
          <p:nvPr/>
        </p:nvSpPr>
        <p:spPr>
          <a:xfrm>
            <a:off x="0" y="1033272"/>
            <a:ext cx="2724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Following the closure of the plant factory, we transitioned into a precision greenhouse at NC State University.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7E86BC-C11F-ADE2-BADA-AFADBEF04C1A}"/>
              </a:ext>
            </a:extLst>
          </p:cNvPr>
          <p:cNvSpPr txBox="1"/>
          <p:nvPr/>
        </p:nvSpPr>
        <p:spPr>
          <a:xfrm>
            <a:off x="3482340" y="6027003"/>
            <a:ext cx="8414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Strawberry propagation in a precision greenhouse at the Plant Science Building</a:t>
            </a:r>
          </a:p>
        </p:txBody>
      </p:sp>
    </p:spTree>
    <p:extLst>
      <p:ext uri="{BB962C8B-B14F-4D97-AF65-F5344CB8AC3E}">
        <p14:creationId xmlns:p14="http://schemas.microsoft.com/office/powerpoint/2010/main" val="789961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CEA0B-36B7-7749-980C-E9793B846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cstate.png">
            <a:extLst>
              <a:ext uri="{FF2B5EF4-FFF2-40B4-BE49-F238E27FC236}">
                <a16:creationId xmlns:a16="http://schemas.microsoft.com/office/drawing/2014/main" id="{BAFFCB54-6C76-B6D5-3A5D-15179358F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" y="-12047"/>
            <a:ext cx="1658282" cy="798432"/>
          </a:xfrm>
          <a:prstGeom prst="rect">
            <a:avLst/>
          </a:prstGeom>
        </p:spPr>
      </p:pic>
      <p:pic>
        <p:nvPicPr>
          <p:cNvPr id="6" name="Google Shape;91;p1">
            <a:extLst>
              <a:ext uri="{FF2B5EF4-FFF2-40B4-BE49-F238E27FC236}">
                <a16:creationId xmlns:a16="http://schemas.microsoft.com/office/drawing/2014/main" id="{47CFA63E-4B91-C6B0-A304-19C9CA693F3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31869" y="1"/>
            <a:ext cx="992067" cy="7984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DE4A99-DFFE-0610-8EC5-FCDC6D0FC6FC}"/>
              </a:ext>
            </a:extLst>
          </p:cNvPr>
          <p:cNvSpPr txBox="1"/>
          <p:nvPr/>
        </p:nvSpPr>
        <p:spPr>
          <a:xfrm>
            <a:off x="4425700" y="-103201"/>
            <a:ext cx="3593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0A1AD-3B79-CF86-53E0-FD7E034780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667"/>
          <a:stretch/>
        </p:blipFill>
        <p:spPr>
          <a:xfrm>
            <a:off x="4114800" y="993079"/>
            <a:ext cx="3039412" cy="5551992"/>
          </a:xfrm>
          <a:prstGeom prst="rect">
            <a:avLst/>
          </a:prstGeom>
        </p:spPr>
      </p:pic>
      <p:pic>
        <p:nvPicPr>
          <p:cNvPr id="4" name="Picture 3" descr="A plant growing in a factory&#10;&#10;Description automatically generated">
            <a:extLst>
              <a:ext uri="{FF2B5EF4-FFF2-40B4-BE49-F238E27FC236}">
                <a16:creationId xmlns:a16="http://schemas.microsoft.com/office/drawing/2014/main" id="{479465E1-9E10-8029-BDDB-B487F5928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139" y="2178228"/>
            <a:ext cx="5453198" cy="30829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391E7A-9725-B37F-78C5-8A83839102C2}"/>
              </a:ext>
            </a:extLst>
          </p:cNvPr>
          <p:cNvSpPr txBox="1"/>
          <p:nvPr/>
        </p:nvSpPr>
        <p:spPr>
          <a:xfrm>
            <a:off x="73152" y="993079"/>
            <a:ext cx="35570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Thereafter, we housed a gutter system, another system of vertical farming  in the precision greenhouse.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With a plant population of </a:t>
            </a:r>
            <a:r>
              <a:rPr lang="en-US" b="1" dirty="0"/>
              <a:t>8 plants per sq meter</a:t>
            </a:r>
            <a:r>
              <a:rPr lang="en-US" dirty="0"/>
              <a:t>, the gutter system allows enough room for plant </a:t>
            </a:r>
            <a:r>
              <a:rPr lang="en-US" dirty="0" err="1"/>
              <a:t>stolons</a:t>
            </a:r>
            <a:r>
              <a:rPr lang="en-US" dirty="0"/>
              <a:t> to hang down which makes the plants intercept light better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D45C3E-5979-9EE7-B7B1-A0F094F27E2F}"/>
              </a:ext>
            </a:extLst>
          </p:cNvPr>
          <p:cNvSpPr txBox="1"/>
          <p:nvPr/>
        </p:nvSpPr>
        <p:spPr>
          <a:xfrm>
            <a:off x="566928" y="5532092"/>
            <a:ext cx="366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Gutter system for strawberry propagation in a precision greenhouse</a:t>
            </a:r>
          </a:p>
        </p:txBody>
      </p:sp>
    </p:spTree>
    <p:extLst>
      <p:ext uri="{BB962C8B-B14F-4D97-AF65-F5344CB8AC3E}">
        <p14:creationId xmlns:p14="http://schemas.microsoft.com/office/powerpoint/2010/main" val="2041088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32310-F19D-848B-417A-C1E8F55FF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cstate.png">
            <a:extLst>
              <a:ext uri="{FF2B5EF4-FFF2-40B4-BE49-F238E27FC236}">
                <a16:creationId xmlns:a16="http://schemas.microsoft.com/office/drawing/2014/main" id="{414F49E1-0DF4-98DE-E4ED-C5AB50616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" y="-12047"/>
            <a:ext cx="1658282" cy="798432"/>
          </a:xfrm>
          <a:prstGeom prst="rect">
            <a:avLst/>
          </a:prstGeom>
        </p:spPr>
      </p:pic>
      <p:pic>
        <p:nvPicPr>
          <p:cNvPr id="6" name="Google Shape;91;p1">
            <a:extLst>
              <a:ext uri="{FF2B5EF4-FFF2-40B4-BE49-F238E27FC236}">
                <a16:creationId xmlns:a16="http://schemas.microsoft.com/office/drawing/2014/main" id="{B1C87C63-A91F-0AA7-B158-F8C323B7E1F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31869" y="1"/>
            <a:ext cx="992067" cy="7984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A28C5E-4911-DD50-A6F2-84D6D42C966A}"/>
              </a:ext>
            </a:extLst>
          </p:cNvPr>
          <p:cNvSpPr txBox="1"/>
          <p:nvPr/>
        </p:nvSpPr>
        <p:spPr>
          <a:xfrm>
            <a:off x="2135124" y="245645"/>
            <a:ext cx="7397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CBF9C2-1BD4-9957-287A-29FEC5CBD912}"/>
              </a:ext>
            </a:extLst>
          </p:cNvPr>
          <p:cNvSpPr txBox="1"/>
          <p:nvPr/>
        </p:nvSpPr>
        <p:spPr>
          <a:xfrm>
            <a:off x="64008" y="1120676"/>
            <a:ext cx="117957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Prior phenotyping study that we conducted </a:t>
            </a:r>
            <a:r>
              <a:rPr lang="en-US" sz="2400" dirty="0" err="1"/>
              <a:t>unravelled</a:t>
            </a:r>
            <a:r>
              <a:rPr lang="en-US" sz="2400" dirty="0"/>
              <a:t> the </a:t>
            </a:r>
            <a:r>
              <a:rPr lang="en-US" sz="2400" dirty="0" err="1"/>
              <a:t>runnering</a:t>
            </a:r>
            <a:r>
              <a:rPr lang="en-US" sz="2400" dirty="0"/>
              <a:t> architecture in Monterey and Fronteras which explains the disparity in the GA-regulating GA20oX4 gene in the DNAs of both cultivars (Published in the most recent SCRI PIP-CAP newsletter, Issue 3).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Further, phenotyping of the remaining 11 cultivars of interest to the PIP-CAP project.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For this batch, this study was conducted to unravel the </a:t>
            </a:r>
            <a:r>
              <a:rPr lang="en-US" sz="2400" dirty="0" err="1"/>
              <a:t>runnering</a:t>
            </a:r>
            <a:r>
              <a:rPr lang="en-US" sz="2400" dirty="0"/>
              <a:t> architecture of 6 cultivars of strawberry propagated in a gutter system in a precision greenhouse. </a:t>
            </a:r>
          </a:p>
        </p:txBody>
      </p:sp>
    </p:spTree>
    <p:extLst>
      <p:ext uri="{BB962C8B-B14F-4D97-AF65-F5344CB8AC3E}">
        <p14:creationId xmlns:p14="http://schemas.microsoft.com/office/powerpoint/2010/main" val="1262424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cstate.png">
            <a:extLst>
              <a:ext uri="{FF2B5EF4-FFF2-40B4-BE49-F238E27FC236}">
                <a16:creationId xmlns:a16="http://schemas.microsoft.com/office/drawing/2014/main" id="{BC7229A2-95BD-8E0D-93DC-B9E6A8F53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" y="-12047"/>
            <a:ext cx="1658282" cy="798432"/>
          </a:xfrm>
          <a:prstGeom prst="rect">
            <a:avLst/>
          </a:prstGeom>
        </p:spPr>
      </p:pic>
      <p:pic>
        <p:nvPicPr>
          <p:cNvPr id="6" name="Google Shape;91;p1">
            <a:extLst>
              <a:ext uri="{FF2B5EF4-FFF2-40B4-BE49-F238E27FC236}">
                <a16:creationId xmlns:a16="http://schemas.microsoft.com/office/drawing/2014/main" id="{E635C34A-F9F0-1A38-C24B-9488978DF1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3461" y="1"/>
            <a:ext cx="992067" cy="79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10" descr="Strawberry Shoot Tip Cryopreservation (Droplet Vitrification) – Training in  Plant Genetic Resources: Cryopreservation of Clonal Propagules">
            <a:extLst>
              <a:ext uri="{FF2B5EF4-FFF2-40B4-BE49-F238E27FC236}">
                <a16:creationId xmlns:a16="http://schemas.microsoft.com/office/drawing/2014/main" id="{2B3AE862-1AB0-315B-F7E8-C1C464B2F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t="14413" r="11160" b="8335"/>
          <a:stretch/>
        </p:blipFill>
        <p:spPr bwMode="auto">
          <a:xfrm>
            <a:off x="120249" y="1012090"/>
            <a:ext cx="1534889" cy="203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93C90B6-A153-96CF-E769-E920F6D1A44F}"/>
              </a:ext>
            </a:extLst>
          </p:cNvPr>
          <p:cNvSpPr txBox="1"/>
          <p:nvPr/>
        </p:nvSpPr>
        <p:spPr>
          <a:xfrm>
            <a:off x="120249" y="3045104"/>
            <a:ext cx="1534889" cy="584775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Tissue culture plants</a:t>
            </a:r>
          </a:p>
        </p:txBody>
      </p:sp>
      <p:pic>
        <p:nvPicPr>
          <p:cNvPr id="23" name="Picture 22" descr="A group of plants in a planter box&#10;&#10;Description automatically generated">
            <a:extLst>
              <a:ext uri="{FF2B5EF4-FFF2-40B4-BE49-F238E27FC236}">
                <a16:creationId xmlns:a16="http://schemas.microsoft.com/office/drawing/2014/main" id="{7D3E9E9F-E038-B168-1CD3-575976107E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111" y="1370296"/>
            <a:ext cx="3585133" cy="167480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3BB208-EBE2-193C-A4F1-275D911C68A5}"/>
              </a:ext>
            </a:extLst>
          </p:cNvPr>
          <p:cNvSpPr txBox="1"/>
          <p:nvPr/>
        </p:nvSpPr>
        <p:spPr>
          <a:xfrm>
            <a:off x="3401385" y="3063453"/>
            <a:ext cx="2567571" cy="1200329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Rooting of tissue culture plants in a phytotron for 12 weeks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3DF1C5-53D4-49EA-A00D-BB528CDF2B99}"/>
              </a:ext>
            </a:extLst>
          </p:cNvPr>
          <p:cNvSpPr txBox="1"/>
          <p:nvPr/>
        </p:nvSpPr>
        <p:spPr>
          <a:xfrm>
            <a:off x="3688135" y="4593524"/>
            <a:ext cx="4107813" cy="2123658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Mother plants in the gutter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25 - 27 °C, 14 h Photoperiod,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400 – 450 µmol/m²/sec supplemental LED, Drip fertigation. </a:t>
            </a:r>
          </a:p>
        </p:txBody>
      </p:sp>
      <p:sp>
        <p:nvSpPr>
          <p:cNvPr id="30" name="Right Arrow 8">
            <a:extLst>
              <a:ext uri="{FF2B5EF4-FFF2-40B4-BE49-F238E27FC236}">
                <a16:creationId xmlns:a16="http://schemas.microsoft.com/office/drawing/2014/main" id="{E10496E1-4FB9-764E-6C19-365C3470C02E}"/>
              </a:ext>
            </a:extLst>
          </p:cNvPr>
          <p:cNvSpPr/>
          <p:nvPr/>
        </p:nvSpPr>
        <p:spPr>
          <a:xfrm>
            <a:off x="1811246" y="1938434"/>
            <a:ext cx="931953" cy="338421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Right Arrow 8">
            <a:extLst>
              <a:ext uri="{FF2B5EF4-FFF2-40B4-BE49-F238E27FC236}">
                <a16:creationId xmlns:a16="http://schemas.microsoft.com/office/drawing/2014/main" id="{8D61685E-1BAA-F003-AAF1-0C391852EA88}"/>
              </a:ext>
            </a:extLst>
          </p:cNvPr>
          <p:cNvSpPr/>
          <p:nvPr/>
        </p:nvSpPr>
        <p:spPr>
          <a:xfrm>
            <a:off x="6663662" y="1853090"/>
            <a:ext cx="1053874" cy="347251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Right Arrow 8">
            <a:extLst>
              <a:ext uri="{FF2B5EF4-FFF2-40B4-BE49-F238E27FC236}">
                <a16:creationId xmlns:a16="http://schemas.microsoft.com/office/drawing/2014/main" id="{D217C8D3-FEFE-5927-3374-216357881CF2}"/>
              </a:ext>
            </a:extLst>
          </p:cNvPr>
          <p:cNvSpPr/>
          <p:nvPr/>
        </p:nvSpPr>
        <p:spPr>
          <a:xfrm rot="8921873">
            <a:off x="6592691" y="3946013"/>
            <a:ext cx="1309793" cy="33137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1DDEC-4EEC-0B72-390F-DF42FA330CB8}"/>
              </a:ext>
            </a:extLst>
          </p:cNvPr>
          <p:cNvSpPr txBox="1"/>
          <p:nvPr/>
        </p:nvSpPr>
        <p:spPr>
          <a:xfrm>
            <a:off x="3793355" y="38744"/>
            <a:ext cx="416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Materials and Methods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040812-5C2B-1508-2630-40A0B9B3F2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667"/>
          <a:stretch/>
        </p:blipFill>
        <p:spPr>
          <a:xfrm>
            <a:off x="8033930" y="653004"/>
            <a:ext cx="3039412" cy="555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38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4176A-DFDD-0DC2-D171-01BA85D76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cstate.png">
            <a:extLst>
              <a:ext uri="{FF2B5EF4-FFF2-40B4-BE49-F238E27FC236}">
                <a16:creationId xmlns:a16="http://schemas.microsoft.com/office/drawing/2014/main" id="{21712C15-BC2A-7ED1-FECC-AA928FEF2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" y="-12047"/>
            <a:ext cx="1658282" cy="798432"/>
          </a:xfrm>
          <a:prstGeom prst="rect">
            <a:avLst/>
          </a:prstGeom>
        </p:spPr>
      </p:pic>
      <p:pic>
        <p:nvPicPr>
          <p:cNvPr id="6" name="Google Shape;91;p1">
            <a:extLst>
              <a:ext uri="{FF2B5EF4-FFF2-40B4-BE49-F238E27FC236}">
                <a16:creationId xmlns:a16="http://schemas.microsoft.com/office/drawing/2014/main" id="{C50E80E9-71EF-3A28-981F-FB2F61AB7C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31869" y="1"/>
            <a:ext cx="992067" cy="7984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0D9B43-13EB-08C0-6EE1-5C0F431C8DD8}"/>
              </a:ext>
            </a:extLst>
          </p:cNvPr>
          <p:cNvSpPr txBox="1"/>
          <p:nvPr/>
        </p:nvSpPr>
        <p:spPr>
          <a:xfrm>
            <a:off x="4079750" y="152555"/>
            <a:ext cx="416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Materials and Methods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C84E8A-1E8B-3904-909F-5478292057CD}"/>
              </a:ext>
            </a:extLst>
          </p:cNvPr>
          <p:cNvSpPr txBox="1"/>
          <p:nvPr/>
        </p:nvSpPr>
        <p:spPr>
          <a:xfrm>
            <a:off x="100584" y="1051560"/>
            <a:ext cx="119969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Cultivars: </a:t>
            </a:r>
            <a:r>
              <a:rPr lang="en-US" sz="2400" dirty="0"/>
              <a:t>Portola, Finn, Chandler, </a:t>
            </a:r>
            <a:r>
              <a:rPr lang="en-US" sz="2400" dirty="0" err="1"/>
              <a:t>Camarosa</a:t>
            </a:r>
            <a:r>
              <a:rPr lang="en-US" sz="2400" dirty="0"/>
              <a:t>, Sensation, and Brilliance.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Experimental duration</a:t>
            </a:r>
            <a:r>
              <a:rPr lang="en-US" sz="2400" dirty="0"/>
              <a:t>: 12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Data collection: </a:t>
            </a:r>
            <a:r>
              <a:rPr lang="en-US" sz="2400" dirty="0"/>
              <a:t>Number of : primary, secondary, and tertiary </a:t>
            </a:r>
            <a:r>
              <a:rPr lang="en-US" sz="2400" dirty="0" err="1"/>
              <a:t>stolons</a:t>
            </a:r>
            <a:endParaRPr lang="en-US" sz="2400" dirty="0"/>
          </a:p>
          <a:p>
            <a:pPr marL="2628900" lvl="5" indent="-342900">
              <a:buFont typeface="Wingdings" panose="05000000000000000000" pitchFamily="2" charset="2"/>
              <a:buChar char="§"/>
            </a:pPr>
            <a:r>
              <a:rPr lang="en-US" sz="2400" dirty="0"/>
              <a:t>Number of daughter plants</a:t>
            </a:r>
          </a:p>
          <a:p>
            <a:pPr marL="2628900" lvl="5" indent="-342900">
              <a:buFont typeface="Wingdings" panose="05000000000000000000" pitchFamily="2" charset="2"/>
              <a:buChar char="§"/>
            </a:pPr>
            <a:r>
              <a:rPr lang="en-US" sz="2400" dirty="0"/>
              <a:t>Internode length</a:t>
            </a:r>
          </a:p>
          <a:p>
            <a:pPr marL="2628900" lvl="5" indent="-342900">
              <a:buFont typeface="Wingdings" panose="05000000000000000000" pitchFamily="2" charset="2"/>
              <a:buChar char="§"/>
            </a:pPr>
            <a:r>
              <a:rPr lang="en-US" sz="2400" dirty="0"/>
              <a:t>Daughter biomass dry biomass</a:t>
            </a:r>
          </a:p>
          <a:p>
            <a:pPr marL="2628900" lvl="5" indent="-342900">
              <a:buFont typeface="Wingdings" panose="05000000000000000000" pitchFamily="2" charset="2"/>
              <a:buChar char="§"/>
            </a:pPr>
            <a:r>
              <a:rPr lang="en-US" sz="2400" dirty="0"/>
              <a:t>Stolon length</a:t>
            </a:r>
          </a:p>
          <a:p>
            <a:pPr marL="2628900" lvl="5" indent="-342900">
              <a:buFont typeface="Wingdings" panose="05000000000000000000" pitchFamily="2" charset="2"/>
              <a:buChar char="§"/>
            </a:pPr>
            <a:r>
              <a:rPr lang="en-US" sz="2400" dirty="0"/>
              <a:t>Number of branch crown</a:t>
            </a:r>
          </a:p>
          <a:p>
            <a:pPr marL="2628900" lvl="5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lvl="5"/>
            <a:endParaRPr lang="en-US" sz="2400" dirty="0"/>
          </a:p>
          <a:p>
            <a:pPr marL="2628900" lvl="5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735B39-4FC3-AE13-60E4-7757B7839406}"/>
              </a:ext>
            </a:extLst>
          </p:cNvPr>
          <p:cNvSpPr txBox="1"/>
          <p:nvPr/>
        </p:nvSpPr>
        <p:spPr>
          <a:xfrm>
            <a:off x="155448" y="4873752"/>
            <a:ext cx="11923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Statistics:</a:t>
            </a:r>
            <a:r>
              <a:rPr lang="en-US" sz="2400" dirty="0"/>
              <a:t> Analysis of variance was conducted using </a:t>
            </a:r>
            <a:r>
              <a:rPr lang="en-US" sz="2400" dirty="0" err="1"/>
              <a:t>Rstudio</a:t>
            </a:r>
            <a:r>
              <a:rPr lang="en-US" sz="2400" dirty="0"/>
              <a:t> and means separated by Tukey’s HSD test.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045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34175-4E0C-FACE-08DC-840CBCBD2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cstate.png">
            <a:extLst>
              <a:ext uri="{FF2B5EF4-FFF2-40B4-BE49-F238E27FC236}">
                <a16:creationId xmlns:a16="http://schemas.microsoft.com/office/drawing/2014/main" id="{EE425CE8-645C-9B73-E066-064D1D154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" y="-12047"/>
            <a:ext cx="1658282" cy="798432"/>
          </a:xfrm>
          <a:prstGeom prst="rect">
            <a:avLst/>
          </a:prstGeom>
        </p:spPr>
      </p:pic>
      <p:pic>
        <p:nvPicPr>
          <p:cNvPr id="6" name="Google Shape;91;p1">
            <a:extLst>
              <a:ext uri="{FF2B5EF4-FFF2-40B4-BE49-F238E27FC236}">
                <a16:creationId xmlns:a16="http://schemas.microsoft.com/office/drawing/2014/main" id="{5FCADF90-3C1F-EA40-4BE8-9932283114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31869" y="1"/>
            <a:ext cx="992067" cy="7984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614CA8-FC3A-E88A-76FF-DFBC07D5EC5B}"/>
              </a:ext>
            </a:extLst>
          </p:cNvPr>
          <p:cNvSpPr txBox="1"/>
          <p:nvPr/>
        </p:nvSpPr>
        <p:spPr>
          <a:xfrm>
            <a:off x="5186174" y="201610"/>
            <a:ext cx="416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F7F699-9C90-BEED-67CB-F8CE3083C827}"/>
              </a:ext>
            </a:extLst>
          </p:cNvPr>
          <p:cNvSpPr txBox="1"/>
          <p:nvPr/>
        </p:nvSpPr>
        <p:spPr>
          <a:xfrm>
            <a:off x="2185416" y="105156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Number of </a:t>
            </a:r>
            <a:r>
              <a:rPr lang="en-US" sz="2000" b="1" dirty="0" err="1"/>
              <a:t>stolons</a:t>
            </a:r>
            <a:r>
              <a:rPr lang="en-US" sz="2000" b="1" dirty="0"/>
              <a:t> and daughter plants of strawberry cultivars grown in the gutter system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6A061C1-675E-8E12-B1CC-5DF9E800C4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700721"/>
              </p:ext>
            </p:extLst>
          </p:nvPr>
        </p:nvGraphicFramePr>
        <p:xfrm>
          <a:off x="2898648" y="2132584"/>
          <a:ext cx="6126481" cy="236626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656738">
                  <a:extLst>
                    <a:ext uri="{9D8B030D-6E8A-4147-A177-3AD203B41FA5}">
                      <a16:colId xmlns:a16="http://schemas.microsoft.com/office/drawing/2014/main" val="4115373997"/>
                    </a:ext>
                  </a:extLst>
                </a:gridCol>
                <a:gridCol w="1777543">
                  <a:extLst>
                    <a:ext uri="{9D8B030D-6E8A-4147-A177-3AD203B41FA5}">
                      <a16:colId xmlns:a16="http://schemas.microsoft.com/office/drawing/2014/main" val="4180872282"/>
                    </a:ext>
                  </a:extLst>
                </a:gridCol>
                <a:gridCol w="1328843">
                  <a:extLst>
                    <a:ext uri="{9D8B030D-6E8A-4147-A177-3AD203B41FA5}">
                      <a16:colId xmlns:a16="http://schemas.microsoft.com/office/drawing/2014/main" val="1027270834"/>
                    </a:ext>
                  </a:extLst>
                </a:gridCol>
                <a:gridCol w="1363357">
                  <a:extLst>
                    <a:ext uri="{9D8B030D-6E8A-4147-A177-3AD203B41FA5}">
                      <a16:colId xmlns:a16="http://schemas.microsoft.com/office/drawing/2014/main" val="1848237147"/>
                    </a:ext>
                  </a:extLst>
                </a:gridCol>
              </a:tblGrid>
              <a:tr h="281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Number per mother plant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373129"/>
                  </a:ext>
                </a:extLst>
              </a:tr>
              <a:tr h="260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Cultivar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Primary stolon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Sec. stolon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Ter. stolon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82866460"/>
                  </a:ext>
                </a:extLst>
              </a:tr>
              <a:tr h="260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Portola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16.0 ab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1.5 ab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06574967"/>
                  </a:ext>
                </a:extLst>
              </a:tr>
              <a:tr h="260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Finn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19.0 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0.5 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33724023"/>
                  </a:ext>
                </a:extLst>
              </a:tr>
              <a:tr h="260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Camarosa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16.5 ab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2.0 ab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38264688"/>
                  </a:ext>
                </a:extLst>
              </a:tr>
              <a:tr h="260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Chandler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7.5 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4.5 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73788497"/>
                  </a:ext>
                </a:extLst>
              </a:tr>
              <a:tr h="260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Sensation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13.0 ab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2.0 ab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11579374"/>
                  </a:ext>
                </a:extLst>
              </a:tr>
              <a:tr h="260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Brilliance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9.0 ab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4.0 ab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31598662"/>
                  </a:ext>
                </a:extLst>
              </a:tr>
              <a:tr h="260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p-value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0.03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4047176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CBD2CA4-3DEB-9321-3B7B-85D2BE59A7FC}"/>
              </a:ext>
            </a:extLst>
          </p:cNvPr>
          <p:cNvSpPr txBox="1"/>
          <p:nvPr/>
        </p:nvSpPr>
        <p:spPr>
          <a:xfrm>
            <a:off x="2756916" y="4575335"/>
            <a:ext cx="6409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Means followed by the same letter are not significantly different (Tukey’s HSD test p &lt; 0.05)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61A3F4-58E7-B3DB-154E-84F7C44BAF96}"/>
              </a:ext>
            </a:extLst>
          </p:cNvPr>
          <p:cNvCxnSpPr>
            <a:cxnSpLocks/>
          </p:cNvCxnSpPr>
          <p:nvPr/>
        </p:nvCxnSpPr>
        <p:spPr>
          <a:xfrm>
            <a:off x="2898648" y="2688336"/>
            <a:ext cx="612648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488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6326D-79EB-E6E6-0A1F-CFBFE660D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cstate.png">
            <a:extLst>
              <a:ext uri="{FF2B5EF4-FFF2-40B4-BE49-F238E27FC236}">
                <a16:creationId xmlns:a16="http://schemas.microsoft.com/office/drawing/2014/main" id="{E15AE9A7-80A9-6A51-A33F-464CD9416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" y="-12047"/>
            <a:ext cx="1658282" cy="798432"/>
          </a:xfrm>
          <a:prstGeom prst="rect">
            <a:avLst/>
          </a:prstGeom>
        </p:spPr>
      </p:pic>
      <p:pic>
        <p:nvPicPr>
          <p:cNvPr id="6" name="Google Shape;91;p1">
            <a:extLst>
              <a:ext uri="{FF2B5EF4-FFF2-40B4-BE49-F238E27FC236}">
                <a16:creationId xmlns:a16="http://schemas.microsoft.com/office/drawing/2014/main" id="{FD10364C-FF4D-6452-4B2E-04ACE673F9D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31869" y="1"/>
            <a:ext cx="992067" cy="7984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67ED9E-6530-78DB-7ADA-E06D62B268C8}"/>
              </a:ext>
            </a:extLst>
          </p:cNvPr>
          <p:cNvSpPr txBox="1"/>
          <p:nvPr/>
        </p:nvSpPr>
        <p:spPr>
          <a:xfrm>
            <a:off x="2221992" y="94781"/>
            <a:ext cx="802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Number of daughter plants per mother of strawberry cultivars</a:t>
            </a:r>
          </a:p>
        </p:txBody>
      </p:sp>
      <p:pic>
        <p:nvPicPr>
          <p:cNvPr id="4" name="Picture 3" descr="A plant growing in a black cloth&#10;&#10;Description automatically generated">
            <a:extLst>
              <a:ext uri="{FF2B5EF4-FFF2-40B4-BE49-F238E27FC236}">
                <a16:creationId xmlns:a16="http://schemas.microsoft.com/office/drawing/2014/main" id="{BB12656D-FAA6-B464-CF06-818DBC5CBD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44195" r="8800" b="18118"/>
          <a:stretch/>
        </p:blipFill>
        <p:spPr>
          <a:xfrm rot="5400000">
            <a:off x="-632472" y="3643885"/>
            <a:ext cx="4123947" cy="12070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45D849-280D-04C8-D501-2ACC5D091B27}"/>
              </a:ext>
            </a:extLst>
          </p:cNvPr>
          <p:cNvSpPr txBox="1"/>
          <p:nvPr/>
        </p:nvSpPr>
        <p:spPr>
          <a:xfrm>
            <a:off x="978482" y="944618"/>
            <a:ext cx="135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Portola</a:t>
            </a:r>
          </a:p>
        </p:txBody>
      </p:sp>
      <p:pic>
        <p:nvPicPr>
          <p:cNvPr id="10" name="Picture 9" descr="A black cloth with a plant growing on it&#10;&#10;Description automatically generated">
            <a:extLst>
              <a:ext uri="{FF2B5EF4-FFF2-40B4-BE49-F238E27FC236}">
                <a16:creationId xmlns:a16="http://schemas.microsoft.com/office/drawing/2014/main" id="{86F6512B-2A2E-EDB1-C625-9CBAFFCFB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4" t="43909" r="15733" b="21592"/>
          <a:stretch/>
        </p:blipFill>
        <p:spPr>
          <a:xfrm rot="5400000">
            <a:off x="1284598" y="3675933"/>
            <a:ext cx="4123948" cy="11429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9C811D-328C-67D8-84DC-B11CD437B2DB}"/>
              </a:ext>
            </a:extLst>
          </p:cNvPr>
          <p:cNvSpPr txBox="1"/>
          <p:nvPr/>
        </p:nvSpPr>
        <p:spPr>
          <a:xfrm>
            <a:off x="2958075" y="892536"/>
            <a:ext cx="135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Finn</a:t>
            </a:r>
          </a:p>
        </p:txBody>
      </p:sp>
      <p:pic>
        <p:nvPicPr>
          <p:cNvPr id="13" name="Picture 12" descr="A black ladder with a plant on it&#10;&#10;Description automatically generated">
            <a:extLst>
              <a:ext uri="{FF2B5EF4-FFF2-40B4-BE49-F238E27FC236}">
                <a16:creationId xmlns:a16="http://schemas.microsoft.com/office/drawing/2014/main" id="{D6EB8447-FF52-0AE4-2026-4797F878D5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41910" r="11200" b="24685"/>
          <a:stretch/>
        </p:blipFill>
        <p:spPr>
          <a:xfrm rot="5400000">
            <a:off x="3191165" y="3703320"/>
            <a:ext cx="4123949" cy="10698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A2496F-5F57-5496-F119-D1BE4F63BC51}"/>
              </a:ext>
            </a:extLst>
          </p:cNvPr>
          <p:cNvSpPr txBox="1"/>
          <p:nvPr/>
        </p:nvSpPr>
        <p:spPr>
          <a:xfrm>
            <a:off x="4610183" y="905248"/>
            <a:ext cx="135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Camarosa</a:t>
            </a:r>
            <a:endParaRPr lang="en-US" b="1" dirty="0"/>
          </a:p>
        </p:txBody>
      </p:sp>
      <p:pic>
        <p:nvPicPr>
          <p:cNvPr id="16" name="Picture 15" descr="A plant growing on a ladder&#10;&#10;Description automatically generated">
            <a:extLst>
              <a:ext uri="{FF2B5EF4-FFF2-40B4-BE49-F238E27FC236}">
                <a16:creationId xmlns:a16="http://schemas.microsoft.com/office/drawing/2014/main" id="{D3EBFBD1-EAA8-63A4-2C39-EEF56F2FE4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6" t="43336" r="15718" b="23259"/>
          <a:stretch/>
        </p:blipFill>
        <p:spPr>
          <a:xfrm rot="5400000">
            <a:off x="5062959" y="3697954"/>
            <a:ext cx="4123948" cy="11127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921D33-15F6-7796-0580-BA7FB560207D}"/>
              </a:ext>
            </a:extLst>
          </p:cNvPr>
          <p:cNvSpPr txBox="1"/>
          <p:nvPr/>
        </p:nvSpPr>
        <p:spPr>
          <a:xfrm>
            <a:off x="6589776" y="892536"/>
            <a:ext cx="135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Chandler</a:t>
            </a:r>
          </a:p>
        </p:txBody>
      </p:sp>
      <p:pic>
        <p:nvPicPr>
          <p:cNvPr id="19" name="Picture 18" descr="A ladder with a plant growing on it&#10;&#10;Description automatically generated">
            <a:extLst>
              <a:ext uri="{FF2B5EF4-FFF2-40B4-BE49-F238E27FC236}">
                <a16:creationId xmlns:a16="http://schemas.microsoft.com/office/drawing/2014/main" id="{7DE5BF8A-83B6-613C-2F23-21B072313B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 t="40483" r="16400" b="29824"/>
          <a:stretch/>
        </p:blipFill>
        <p:spPr>
          <a:xfrm rot="5400000">
            <a:off x="6965983" y="3716566"/>
            <a:ext cx="4123949" cy="10091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9AB2684-0F9D-4EBC-CC25-AF9EA6AD10C9}"/>
              </a:ext>
            </a:extLst>
          </p:cNvPr>
          <p:cNvSpPr txBox="1"/>
          <p:nvPr/>
        </p:nvSpPr>
        <p:spPr>
          <a:xfrm>
            <a:off x="8357616" y="889750"/>
            <a:ext cx="135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Sensation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70E31A3-CBE4-855D-3AD1-703D11E6E6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6" t="41338" r="15067" b="25257"/>
          <a:stretch/>
        </p:blipFill>
        <p:spPr>
          <a:xfrm rot="5400000">
            <a:off x="8959237" y="3696487"/>
            <a:ext cx="4044022" cy="11292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374F75-F72C-F95A-4DF3-7B5143BF53F8}"/>
              </a:ext>
            </a:extLst>
          </p:cNvPr>
          <p:cNvSpPr txBox="1"/>
          <p:nvPr/>
        </p:nvSpPr>
        <p:spPr>
          <a:xfrm>
            <a:off x="10416628" y="929894"/>
            <a:ext cx="135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Brilliance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45DC12-03D0-9810-B6AB-362C0B0C92B1}"/>
              </a:ext>
            </a:extLst>
          </p:cNvPr>
          <p:cNvSpPr txBox="1"/>
          <p:nvPr/>
        </p:nvSpPr>
        <p:spPr>
          <a:xfrm>
            <a:off x="871541" y="1426517"/>
            <a:ext cx="1103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none" strike="noStrike" dirty="0">
                <a:effectLst/>
              </a:rPr>
              <a:t>115.0 ab</a:t>
            </a:r>
            <a:endParaRPr lang="en-US" sz="1800" b="1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endParaRPr lang="en-US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10FDED-225A-1B80-4C79-E21631FB4FA4}"/>
              </a:ext>
            </a:extLst>
          </p:cNvPr>
          <p:cNvSpPr txBox="1"/>
          <p:nvPr/>
        </p:nvSpPr>
        <p:spPr>
          <a:xfrm>
            <a:off x="2814642" y="1426570"/>
            <a:ext cx="1103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none" strike="noStrike" dirty="0">
                <a:solidFill>
                  <a:srgbClr val="FF0000"/>
                </a:solidFill>
                <a:effectLst/>
              </a:rPr>
              <a:t>71.5 b</a:t>
            </a:r>
            <a:endParaRPr lang="en-US" sz="1800" b="1" i="0" u="none" strike="noStrike" dirty="0">
              <a:solidFill>
                <a:srgbClr val="FF0000"/>
              </a:solidFill>
              <a:effectLst/>
              <a:latin typeface="Aptos Narrow" panose="020B0004020202020204" pitchFamily="34" charset="0"/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16E001-E573-2214-C4A5-91B421D981F4}"/>
              </a:ext>
            </a:extLst>
          </p:cNvPr>
          <p:cNvSpPr txBox="1"/>
          <p:nvPr/>
        </p:nvSpPr>
        <p:spPr>
          <a:xfrm>
            <a:off x="4802122" y="1426517"/>
            <a:ext cx="1103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none" strike="noStrike" dirty="0">
                <a:effectLst/>
              </a:rPr>
              <a:t>79.5 ab</a:t>
            </a:r>
            <a:endParaRPr lang="en-US" sz="1800" b="1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endParaRPr lang="en-US" sz="1800" b="1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endParaRPr lang="en-US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9F3A9A-F679-4A94-9361-5538B169CB86}"/>
              </a:ext>
            </a:extLst>
          </p:cNvPr>
          <p:cNvSpPr txBox="1"/>
          <p:nvPr/>
        </p:nvSpPr>
        <p:spPr>
          <a:xfrm>
            <a:off x="6728458" y="1426517"/>
            <a:ext cx="1103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none" strike="noStrike" dirty="0">
                <a:solidFill>
                  <a:schemeClr val="accent3"/>
                </a:solidFill>
                <a:effectLst/>
              </a:rPr>
              <a:t>138.5 a</a:t>
            </a:r>
            <a:endParaRPr lang="en-US" sz="1800" b="1" i="0" u="none" strike="noStrike" dirty="0">
              <a:solidFill>
                <a:schemeClr val="accent3"/>
              </a:solidFill>
              <a:effectLst/>
              <a:latin typeface="Aptos Narrow" panose="020B0004020202020204" pitchFamily="34" charset="0"/>
            </a:endParaRPr>
          </a:p>
          <a:p>
            <a:endParaRPr lang="en-US" sz="1800" b="1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endParaRPr lang="en-US" sz="1800" b="1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endParaRPr lang="en-US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DF2FEB-A87C-792B-1F5A-3E2F02BC0715}"/>
              </a:ext>
            </a:extLst>
          </p:cNvPr>
          <p:cNvSpPr txBox="1"/>
          <p:nvPr/>
        </p:nvSpPr>
        <p:spPr>
          <a:xfrm>
            <a:off x="8499346" y="1414325"/>
            <a:ext cx="11033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none" strike="noStrike" dirty="0">
                <a:effectLst/>
              </a:rPr>
              <a:t>89.5 ab</a:t>
            </a:r>
            <a:endParaRPr lang="en-US" sz="1800" b="1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endParaRPr lang="en-US" sz="1800" b="1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endParaRPr lang="en-US" sz="1800" b="1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endParaRPr lang="en-US" sz="1800" b="1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endParaRPr lang="en-US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6BEEE4-855B-1CCD-0328-C91938BDF2A5}"/>
              </a:ext>
            </a:extLst>
          </p:cNvPr>
          <p:cNvSpPr txBox="1"/>
          <p:nvPr/>
        </p:nvSpPr>
        <p:spPr>
          <a:xfrm>
            <a:off x="10486826" y="1411330"/>
            <a:ext cx="1103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none" strike="noStrike" dirty="0">
                <a:effectLst/>
              </a:rPr>
              <a:t>102.0 ab</a:t>
            </a:r>
            <a:endParaRPr lang="en-US" sz="1800" b="1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endParaRPr lang="en-US" sz="1800" b="1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endParaRPr lang="en-US" sz="1800" b="1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endParaRPr lang="en-US" sz="1800" b="1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endParaRPr lang="en-US" sz="1800" b="1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endParaRPr lang="en-US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D8D864-5B90-6D73-7D50-1DAE7D93C7BE}"/>
              </a:ext>
            </a:extLst>
          </p:cNvPr>
          <p:cNvSpPr txBox="1"/>
          <p:nvPr/>
        </p:nvSpPr>
        <p:spPr>
          <a:xfrm>
            <a:off x="-19163" y="1420527"/>
            <a:ext cx="1103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latin typeface="Aptos Narrow" panose="020B0004020202020204" pitchFamily="34" charset="0"/>
              </a:rPr>
              <a:t>p</a:t>
            </a:r>
            <a:r>
              <a:rPr lang="en-US" b="1" i="0" dirty="0">
                <a:solidFill>
                  <a:srgbClr val="000000"/>
                </a:solidFill>
                <a:latin typeface="Aptos Narrow" panose="020B000402020202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ptos Narrow" panose="020B0004020202020204" pitchFamily="34" charset="0"/>
              </a:rPr>
              <a:t>= 0.04</a:t>
            </a:r>
            <a:endParaRPr lang="en-US" sz="1800" b="1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endParaRPr lang="en-US" sz="1800" b="1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endParaRPr lang="en-US" sz="1800" b="1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endParaRPr lang="en-US" sz="1800" b="1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endParaRPr lang="en-US" sz="1800" b="1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2268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75D24445BB3F4D937D89D79670C79C" ma:contentTypeVersion="5" ma:contentTypeDescription="Create a new document." ma:contentTypeScope="" ma:versionID="9834d4156a8a8349c0074e04950b0b18">
  <xsd:schema xmlns:xsd="http://www.w3.org/2001/XMLSchema" xmlns:xs="http://www.w3.org/2001/XMLSchema" xmlns:p="http://schemas.microsoft.com/office/2006/metadata/properties" xmlns:ns3="d93e4791-457e-4fd2-8f57-17479801d251" targetNamespace="http://schemas.microsoft.com/office/2006/metadata/properties" ma:root="true" ma:fieldsID="e815a3d72575a432cfe1f4ecbd4a63a7" ns3:_="">
    <xsd:import namespace="d93e4791-457e-4fd2-8f57-17479801d25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e4791-457e-4fd2-8f57-17479801d2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1D04C0-EE70-4A7B-AE99-0FB7F112AF04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d93e4791-457e-4fd2-8f57-17479801d251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FBF0B2C-7726-4EE3-8FAF-06A0225D0C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AB964A-C3FA-4551-AF94-D6D4F6A3D8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3e4791-457e-4fd2-8f57-17479801d2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4017</TotalTime>
  <Words>673</Words>
  <Application>Microsoft Office PowerPoint</Application>
  <PresentationFormat>Widescreen</PresentationFormat>
  <Paragraphs>135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Aptos</vt:lpstr>
      <vt:lpstr>Aptos Display</vt:lpstr>
      <vt:lpstr>Aptos Narrow</vt:lpstr>
      <vt:lpstr>Arial</vt:lpstr>
      <vt:lpstr>Calibri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Ibraheem Olamide Olasupo</dc:creator>
  <cp:lastModifiedBy>Ibraheem Olamide Olasupo</cp:lastModifiedBy>
  <cp:revision>31</cp:revision>
  <dcterms:created xsi:type="dcterms:W3CDTF">2024-11-12T00:10:06Z</dcterms:created>
  <dcterms:modified xsi:type="dcterms:W3CDTF">2024-12-19T15:16:12Z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0x010100DA75D24445BB3F4D937D89D79670C79C</vt:lpwstr>
  </property>
</Properties>
</file>