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</p:sldIdLst>
  <p:sldSz cy="5143500" cx="9144000"/>
  <p:notesSz cx="6858000" cy="9144000"/>
  <p:embeddedFontLst>
    <p:embeddedFont>
      <p:font typeface="Roboto"/>
      <p:regular r:id="rId54"/>
      <p:bold r:id="rId55"/>
      <p:italic r:id="rId56"/>
      <p:boldItalic r:id="rId5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996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58" roundtripDataSignature="AMtx7mgr7PcmogqjqXjwYnOUirRbbbVjQ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26AB78F-7572-4D98-AA2D-2CE6526150F7}">
  <a:tblStyle styleId="{526AB78F-7572-4D98-AA2D-2CE6526150F7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996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font" Target="fonts/Roboto-bold.fntdata"/><Relationship Id="rId10" Type="http://schemas.openxmlformats.org/officeDocument/2006/relationships/slide" Target="slides/slide4.xml"/><Relationship Id="rId54" Type="http://schemas.openxmlformats.org/officeDocument/2006/relationships/font" Target="fonts/Roboto-regular.fntdata"/><Relationship Id="rId13" Type="http://schemas.openxmlformats.org/officeDocument/2006/relationships/slide" Target="slides/slide7.xml"/><Relationship Id="rId57" Type="http://schemas.openxmlformats.org/officeDocument/2006/relationships/font" Target="fonts/Roboto-boldItalic.fntdata"/><Relationship Id="rId12" Type="http://schemas.openxmlformats.org/officeDocument/2006/relationships/slide" Target="slides/slide6.xml"/><Relationship Id="rId56" Type="http://schemas.openxmlformats.org/officeDocument/2006/relationships/font" Target="fonts/Roboto-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58" Type="http://customschemas.google.com/relationships/presentationmetadata" Target="meta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" name="Google Shape;18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" name="Google Shape;22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5" name="Google Shape;23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0" name="Google Shape;260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" name="Google Shape;271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" name="Google Shape;8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6" name="Google Shape;296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0" name="Google Shape;310;p25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7" name="Google Shape;317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7" name="Google Shape;327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1" name="Google Shape;341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8" name="Google Shape;348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5" name="Google Shape;355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2" name="Google Shape;362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3" name="Google Shape;373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" name="Google Shape;9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7" name="Google Shape;387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8" name="Google Shape;398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2" name="Google Shape;412;p35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2" name="Google Shape;422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6" name="Google Shape;436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7" name="Google Shape;447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1" name="Google Shape;461;p39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8" name="Google Shape;468;p40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5" name="Google Shape;475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6" name="Google Shape;486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2" name="Google Shape;502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9" name="Google Shape;509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6" name="Google Shape;516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3" name="Google Shape;523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0" name="Google Shape;530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7" name="Google Shape;537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4" name="Google Shape;544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1" name="Google Shape;551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" name="Google Shape;11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" name="Google Shape;16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52"/>
          <p:cNvSpPr txBox="1"/>
          <p:nvPr>
            <p:ph type="title"/>
          </p:nvPr>
        </p:nvSpPr>
        <p:spPr>
          <a:xfrm>
            <a:off x="457200" y="675085"/>
            <a:ext cx="8229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52"/>
          <p:cNvSpPr txBox="1"/>
          <p:nvPr>
            <p:ph idx="1" type="body"/>
          </p:nvPr>
        </p:nvSpPr>
        <p:spPr>
          <a:xfrm>
            <a:off x="457200" y="2266950"/>
            <a:ext cx="8229600" cy="23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" name="Google Shape;15;p52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52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2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1"/>
          <p:cNvSpPr txBox="1"/>
          <p:nvPr>
            <p:ph type="title"/>
          </p:nvPr>
        </p:nvSpPr>
        <p:spPr>
          <a:xfrm>
            <a:off x="457200" y="675085"/>
            <a:ext cx="8229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61"/>
          <p:cNvSpPr txBox="1"/>
          <p:nvPr>
            <p:ph idx="1" type="body"/>
          </p:nvPr>
        </p:nvSpPr>
        <p:spPr>
          <a:xfrm rot="5400000">
            <a:off x="3408150" y="-684000"/>
            <a:ext cx="23277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" name="Google Shape;70;p61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61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61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2"/>
          <p:cNvSpPr txBox="1"/>
          <p:nvPr>
            <p:ph type="title"/>
          </p:nvPr>
        </p:nvSpPr>
        <p:spPr>
          <a:xfrm rot="5400000">
            <a:off x="5463750" y="1371630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62"/>
          <p:cNvSpPr txBox="1"/>
          <p:nvPr>
            <p:ph idx="1" type="body"/>
          </p:nvPr>
        </p:nvSpPr>
        <p:spPr>
          <a:xfrm rot="5400000">
            <a:off x="1272750" y="-609570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62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62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62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3"/>
          <p:cNvSpPr txBox="1"/>
          <p:nvPr>
            <p:ph type="ctrTitle"/>
          </p:nvPr>
        </p:nvSpPr>
        <p:spPr>
          <a:xfrm>
            <a:off x="685800" y="1597820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53"/>
          <p:cNvSpPr txBox="1"/>
          <p:nvPr>
            <p:ph idx="1" type="subTitle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1" name="Google Shape;21;p53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53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53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4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54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54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5"/>
          <p:cNvSpPr txBox="1"/>
          <p:nvPr>
            <p:ph type="title"/>
          </p:nvPr>
        </p:nvSpPr>
        <p:spPr>
          <a:xfrm>
            <a:off x="722313" y="1035563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55"/>
          <p:cNvSpPr txBox="1"/>
          <p:nvPr>
            <p:ph idx="1" type="body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1" name="Google Shape;31;p55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5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5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6"/>
          <p:cNvSpPr txBox="1"/>
          <p:nvPr>
            <p:ph type="title"/>
          </p:nvPr>
        </p:nvSpPr>
        <p:spPr>
          <a:xfrm>
            <a:off x="457200" y="675085"/>
            <a:ext cx="8229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6"/>
          <p:cNvSpPr txBox="1"/>
          <p:nvPr>
            <p:ph idx="1" type="body"/>
          </p:nvPr>
        </p:nvSpPr>
        <p:spPr>
          <a:xfrm>
            <a:off x="457200" y="1476377"/>
            <a:ext cx="4038600" cy="31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56"/>
          <p:cNvSpPr txBox="1"/>
          <p:nvPr>
            <p:ph idx="2" type="body"/>
          </p:nvPr>
        </p:nvSpPr>
        <p:spPr>
          <a:xfrm>
            <a:off x="4648200" y="1476377"/>
            <a:ext cx="4038600" cy="31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8" name="Google Shape;38;p56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6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56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7"/>
          <p:cNvSpPr txBox="1"/>
          <p:nvPr>
            <p:ph type="title"/>
          </p:nvPr>
        </p:nvSpPr>
        <p:spPr>
          <a:xfrm>
            <a:off x="457203" y="650504"/>
            <a:ext cx="8229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57"/>
          <p:cNvSpPr txBox="1"/>
          <p:nvPr>
            <p:ph idx="1" type="body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57"/>
          <p:cNvSpPr txBox="1"/>
          <p:nvPr>
            <p:ph idx="2" type="body"/>
          </p:nvPr>
        </p:nvSpPr>
        <p:spPr>
          <a:xfrm>
            <a:off x="4645028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5" name="Google Shape;45;p57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57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7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8"/>
          <p:cNvSpPr txBox="1"/>
          <p:nvPr>
            <p:ph type="title"/>
          </p:nvPr>
        </p:nvSpPr>
        <p:spPr>
          <a:xfrm>
            <a:off x="457200" y="675085"/>
            <a:ext cx="8229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58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58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58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9"/>
          <p:cNvSpPr txBox="1"/>
          <p:nvPr>
            <p:ph type="title"/>
          </p:nvPr>
        </p:nvSpPr>
        <p:spPr>
          <a:xfrm>
            <a:off x="457203" y="204787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59"/>
          <p:cNvSpPr txBox="1"/>
          <p:nvPr>
            <p:ph idx="1" type="body"/>
          </p:nvPr>
        </p:nvSpPr>
        <p:spPr>
          <a:xfrm>
            <a:off x="3575050" y="204789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6" name="Google Shape;56;p59"/>
          <p:cNvSpPr txBox="1"/>
          <p:nvPr>
            <p:ph idx="2" type="body"/>
          </p:nvPr>
        </p:nvSpPr>
        <p:spPr>
          <a:xfrm>
            <a:off x="457203" y="1076327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7" name="Google Shape;57;p59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59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59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0"/>
          <p:cNvSpPr txBox="1"/>
          <p:nvPr>
            <p:ph type="title"/>
          </p:nvPr>
        </p:nvSpPr>
        <p:spPr>
          <a:xfrm>
            <a:off x="1792288" y="3600451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60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60"/>
          <p:cNvSpPr txBox="1"/>
          <p:nvPr>
            <p:ph idx="1" type="body"/>
          </p:nvPr>
        </p:nvSpPr>
        <p:spPr>
          <a:xfrm>
            <a:off x="1792288" y="4025504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4" name="Google Shape;64;p60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60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60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1"/>
          <p:cNvSpPr txBox="1"/>
          <p:nvPr>
            <p:ph type="title"/>
          </p:nvPr>
        </p:nvSpPr>
        <p:spPr>
          <a:xfrm>
            <a:off x="457200" y="675085"/>
            <a:ext cx="8229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51"/>
          <p:cNvSpPr txBox="1"/>
          <p:nvPr>
            <p:ph idx="1" type="body"/>
          </p:nvPr>
        </p:nvSpPr>
        <p:spPr>
          <a:xfrm>
            <a:off x="457200" y="2266950"/>
            <a:ext cx="8229600" cy="23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51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51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51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" name="Google Shape;11;p5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" y="0"/>
            <a:ext cx="9152191" cy="4572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g"/><Relationship Id="rId4" Type="http://schemas.openxmlformats.org/officeDocument/2006/relationships/image" Target="../media/image14.jpg"/><Relationship Id="rId5" Type="http://schemas.openxmlformats.org/officeDocument/2006/relationships/image" Target="../media/image13.jpg"/><Relationship Id="rId6" Type="http://schemas.openxmlformats.org/officeDocument/2006/relationships/image" Target="../media/image1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g"/><Relationship Id="rId4" Type="http://schemas.openxmlformats.org/officeDocument/2006/relationships/image" Target="../media/image23.jpg"/><Relationship Id="rId5" Type="http://schemas.openxmlformats.org/officeDocument/2006/relationships/image" Target="../media/image20.jpg"/><Relationship Id="rId6" Type="http://schemas.openxmlformats.org/officeDocument/2006/relationships/image" Target="../media/image3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jpg"/><Relationship Id="rId4" Type="http://schemas.openxmlformats.org/officeDocument/2006/relationships/image" Target="../media/image24.jpg"/><Relationship Id="rId5" Type="http://schemas.openxmlformats.org/officeDocument/2006/relationships/image" Target="../media/image22.jpg"/><Relationship Id="rId6" Type="http://schemas.openxmlformats.org/officeDocument/2006/relationships/image" Target="../media/image2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jpg"/><Relationship Id="rId4" Type="http://schemas.openxmlformats.org/officeDocument/2006/relationships/image" Target="../media/image26.jpg"/><Relationship Id="rId5" Type="http://schemas.openxmlformats.org/officeDocument/2006/relationships/image" Target="../media/image25.jpg"/><Relationship Id="rId6" Type="http://schemas.openxmlformats.org/officeDocument/2006/relationships/image" Target="../media/image3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6.jpg"/><Relationship Id="rId4" Type="http://schemas.openxmlformats.org/officeDocument/2006/relationships/image" Target="../media/image41.jpg"/><Relationship Id="rId5" Type="http://schemas.openxmlformats.org/officeDocument/2006/relationships/image" Target="../media/image35.jpg"/><Relationship Id="rId6" Type="http://schemas.openxmlformats.org/officeDocument/2006/relationships/image" Target="../media/image3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0.jpg"/><Relationship Id="rId4" Type="http://schemas.openxmlformats.org/officeDocument/2006/relationships/image" Target="../media/image44.jpg"/><Relationship Id="rId5" Type="http://schemas.openxmlformats.org/officeDocument/2006/relationships/image" Target="../media/image51.jpg"/><Relationship Id="rId6" Type="http://schemas.openxmlformats.org/officeDocument/2006/relationships/image" Target="../media/image56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5.jpg"/><Relationship Id="rId4" Type="http://schemas.openxmlformats.org/officeDocument/2006/relationships/image" Target="../media/image43.jpg"/><Relationship Id="rId5" Type="http://schemas.openxmlformats.org/officeDocument/2006/relationships/image" Target="../media/image42.jpg"/><Relationship Id="rId6" Type="http://schemas.openxmlformats.org/officeDocument/2006/relationships/image" Target="../media/image46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7.jpg"/><Relationship Id="rId4" Type="http://schemas.openxmlformats.org/officeDocument/2006/relationships/image" Target="../media/image49.jpg"/><Relationship Id="rId5" Type="http://schemas.openxmlformats.org/officeDocument/2006/relationships/image" Target="../media/image50.jpg"/><Relationship Id="rId6" Type="http://schemas.openxmlformats.org/officeDocument/2006/relationships/image" Target="../media/image53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2.png"/><Relationship Id="rId4" Type="http://schemas.openxmlformats.org/officeDocument/2006/relationships/image" Target="../media/image58.png"/><Relationship Id="rId5" Type="http://schemas.openxmlformats.org/officeDocument/2006/relationships/image" Target="../media/image60.png"/><Relationship Id="rId6" Type="http://schemas.openxmlformats.org/officeDocument/2006/relationships/image" Target="../media/image57.png"/><Relationship Id="rId7" Type="http://schemas.openxmlformats.org/officeDocument/2006/relationships/image" Target="../media/image61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9.jpg"/><Relationship Id="rId4" Type="http://schemas.openxmlformats.org/officeDocument/2006/relationships/image" Target="../media/image63.jpg"/><Relationship Id="rId5" Type="http://schemas.openxmlformats.org/officeDocument/2006/relationships/image" Target="../media/image64.jpg"/><Relationship Id="rId6" Type="http://schemas.openxmlformats.org/officeDocument/2006/relationships/image" Target="../media/image6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3.png"/><Relationship Id="rId4" Type="http://schemas.openxmlformats.org/officeDocument/2006/relationships/image" Target="../media/image8.jpg"/><Relationship Id="rId5" Type="http://schemas.openxmlformats.org/officeDocument/2006/relationships/image" Target="../media/image12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Relationship Id="rId4" Type="http://schemas.openxmlformats.org/officeDocument/2006/relationships/image" Target="../media/image10.jpg"/><Relationship Id="rId5" Type="http://schemas.openxmlformats.org/officeDocument/2006/relationships/image" Target="../media/image7.jpg"/><Relationship Id="rId6" Type="http://schemas.openxmlformats.org/officeDocument/2006/relationships/image" Target="../media/image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"/>
          <p:cNvSpPr txBox="1"/>
          <p:nvPr>
            <p:ph type="title"/>
          </p:nvPr>
        </p:nvSpPr>
        <p:spPr>
          <a:xfrm>
            <a:off x="406199" y="1231588"/>
            <a:ext cx="8229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Impact of Chill Hour Accumulation under Diurnal Temperature Variation on Floral Development of Strawberry</a:t>
            </a:r>
            <a:endParaRPr/>
          </a:p>
        </p:txBody>
      </p:sp>
      <p:sp>
        <p:nvSpPr>
          <p:cNvPr id="84" name="Google Shape;84;p1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5" name="Google Shape;8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1966" y="4344714"/>
            <a:ext cx="6260067" cy="55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22141" y="2896387"/>
            <a:ext cx="5197715" cy="1007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3"/>
          <p:cNvSpPr txBox="1"/>
          <p:nvPr>
            <p:ph type="title"/>
          </p:nvPr>
        </p:nvSpPr>
        <p:spPr>
          <a:xfrm>
            <a:off x="457200" y="510510"/>
            <a:ext cx="8229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Treatments - Exp 1</a:t>
            </a:r>
            <a:endParaRPr/>
          </a:p>
        </p:txBody>
      </p:sp>
      <p:graphicFrame>
        <p:nvGraphicFramePr>
          <p:cNvPr id="185" name="Google Shape;185;p13"/>
          <p:cNvGraphicFramePr/>
          <p:nvPr/>
        </p:nvGraphicFramePr>
        <p:xfrm>
          <a:off x="531488" y="1663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{526AB78F-7572-4D98-AA2D-2CE6526150F7}</a:tableStyleId>
              </a:tblPr>
              <a:tblGrid>
                <a:gridCol w="1950775"/>
                <a:gridCol w="1950775"/>
                <a:gridCol w="1950775"/>
                <a:gridCol w="1950775"/>
              </a:tblGrid>
              <a:tr h="898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" sz="2000" u="none" cap="none" strike="noStrike"/>
                        <a:t>Total Chill Hours (4°C)</a:t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" sz="2000" u="none" cap="none" strike="noStrike"/>
                        <a:t>Chill hours/day</a:t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4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" sz="2000" u="none" cap="none" strike="noStrike"/>
                        <a:t>0</a:t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0</a:t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4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" sz="2000" u="none" cap="none" strike="noStrike"/>
                        <a:t>100</a:t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2.4</a:t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4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" sz="2000" u="none" cap="none" strike="noStrike"/>
                        <a:t>250</a:t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6.0</a:t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4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" sz="2000" u="none" cap="none" strike="noStrike"/>
                        <a:t>450</a:t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10.7</a:t>
                      </a:r>
                      <a:endParaRPr sz="2000" u="none" cap="none" strike="noStrike"/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86" name="Google Shape;186;p13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4"/>
          <p:cNvSpPr txBox="1"/>
          <p:nvPr>
            <p:ph type="title"/>
          </p:nvPr>
        </p:nvSpPr>
        <p:spPr>
          <a:xfrm>
            <a:off x="457200" y="510510"/>
            <a:ext cx="8229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Treatments - Exp 1</a:t>
            </a:r>
            <a:endParaRPr/>
          </a:p>
        </p:txBody>
      </p:sp>
      <p:graphicFrame>
        <p:nvGraphicFramePr>
          <p:cNvPr id="192" name="Google Shape;192;p14"/>
          <p:cNvGraphicFramePr/>
          <p:nvPr/>
        </p:nvGraphicFramePr>
        <p:xfrm>
          <a:off x="531488" y="1663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{526AB78F-7572-4D98-AA2D-2CE6526150F7}</a:tableStyleId>
              </a:tblPr>
              <a:tblGrid>
                <a:gridCol w="1950775"/>
                <a:gridCol w="1950775"/>
                <a:gridCol w="1950775"/>
                <a:gridCol w="1950775"/>
              </a:tblGrid>
              <a:tr h="898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" sz="2000" u="none" cap="none" strike="noStrike"/>
                        <a:t>Total Chill Hours (4°C)</a:t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" sz="2000" u="none" cap="none" strike="noStrike"/>
                        <a:t>Chill hours/day</a:t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" sz="2000" u="none" cap="none" strike="noStrike"/>
                        <a:t>Non-chill Temp (</a:t>
                      </a:r>
                      <a:r>
                        <a:rPr b="1" lang="en" sz="2000" u="none" cap="none" strike="noStrike">
                          <a:solidFill>
                            <a:schemeClr val="dk1"/>
                          </a:solidFill>
                        </a:rPr>
                        <a:t>°C)</a:t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4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" sz="2000" u="none" cap="none" strike="noStrike"/>
                        <a:t>0</a:t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0</a:t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15</a:t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4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" sz="2000" u="none" cap="none" strike="noStrike"/>
                        <a:t>100</a:t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2.4</a:t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16.2</a:t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4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" sz="2000" u="none" cap="none" strike="noStrike"/>
                        <a:t>250</a:t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6.0</a:t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18.6</a:t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4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" sz="2000" u="none" cap="none" strike="noStrike"/>
                        <a:t>450</a:t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10.7</a:t>
                      </a:r>
                      <a:endParaRPr sz="2000" u="none" cap="none" strike="noStrike"/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25.8</a:t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93" name="Google Shape;193;p14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 txBox="1"/>
          <p:nvPr>
            <p:ph type="title"/>
          </p:nvPr>
        </p:nvSpPr>
        <p:spPr>
          <a:xfrm>
            <a:off x="457200" y="510510"/>
            <a:ext cx="8229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Treatments - Exp 1</a:t>
            </a:r>
            <a:endParaRPr/>
          </a:p>
        </p:txBody>
      </p:sp>
      <p:graphicFrame>
        <p:nvGraphicFramePr>
          <p:cNvPr id="199" name="Google Shape;199;p15"/>
          <p:cNvGraphicFramePr/>
          <p:nvPr/>
        </p:nvGraphicFramePr>
        <p:xfrm>
          <a:off x="531488" y="1663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{526AB78F-7572-4D98-AA2D-2CE6526150F7}</a:tableStyleId>
              </a:tblPr>
              <a:tblGrid>
                <a:gridCol w="1950775"/>
                <a:gridCol w="1950775"/>
                <a:gridCol w="1950775"/>
                <a:gridCol w="1950775"/>
              </a:tblGrid>
              <a:tr h="898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" sz="2000" u="none" cap="none" strike="noStrike"/>
                        <a:t>Total Chill Hours (4°C)</a:t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" sz="2000" u="none" cap="none" strike="noStrike"/>
                        <a:t>Chill hours/day</a:t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" sz="2000" u="none" cap="none" strike="noStrike"/>
                        <a:t>Non-chill Temp (</a:t>
                      </a:r>
                      <a:r>
                        <a:rPr b="1" lang="en" sz="2000" u="none" cap="none" strike="noStrike">
                          <a:solidFill>
                            <a:schemeClr val="dk1"/>
                          </a:solidFill>
                        </a:rPr>
                        <a:t>°C)</a:t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" sz="2000" u="none" cap="none" strike="noStrike"/>
                        <a:t>Daily avg temp (</a:t>
                      </a:r>
                      <a:r>
                        <a:rPr b="1" lang="en" sz="2000" u="none" cap="none" strike="noStrike">
                          <a:solidFill>
                            <a:schemeClr val="dk1"/>
                          </a:solidFill>
                        </a:rPr>
                        <a:t>°C)</a:t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4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" sz="2000" u="none" cap="none" strike="noStrike"/>
                        <a:t>0</a:t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0</a:t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15</a:t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15</a:t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4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" sz="2000" u="none" cap="none" strike="noStrike"/>
                        <a:t>100</a:t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2.4</a:t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16.2</a:t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15</a:t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4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" sz="2000" u="none" cap="none" strike="noStrike"/>
                        <a:t>250</a:t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6.0</a:t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18.6</a:t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15</a:t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4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" sz="2000" u="none" cap="none" strike="noStrike"/>
                        <a:t>450</a:t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10.7</a:t>
                      </a:r>
                      <a:endParaRPr sz="2000" u="none" cap="none" strike="noStrike"/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25.8</a:t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15</a:t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00" name="Google Shape;200;p15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6"/>
          <p:cNvSpPr txBox="1"/>
          <p:nvPr/>
        </p:nvSpPr>
        <p:spPr>
          <a:xfrm>
            <a:off x="1067675" y="1142050"/>
            <a:ext cx="67902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b="1" i="0" lang="en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Trusses</a:t>
            </a:r>
            <a:r>
              <a:rPr b="0" i="0" lang="en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- Number of meristems that have switched from vegetative to floral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b="0" i="0" lang="en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Illustrates chill hours effect on floral induction and initiation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b="0" i="0" lang="en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Stats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</a:pPr>
            <a:r>
              <a:rPr b="0" i="0" lang="en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ANOVA w/ Tukey HSD Means comparison (‘Chandler’ and ‘Sensation’)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16"/>
          <p:cNvSpPr txBox="1"/>
          <p:nvPr>
            <p:ph type="title"/>
          </p:nvPr>
        </p:nvSpPr>
        <p:spPr>
          <a:xfrm>
            <a:off x="457200" y="510510"/>
            <a:ext cx="8229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Results</a:t>
            </a:r>
            <a:endParaRPr/>
          </a:p>
        </p:txBody>
      </p:sp>
      <p:sp>
        <p:nvSpPr>
          <p:cNvPr id="207" name="Google Shape;207;p16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7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3" name="Google Shape;21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880" y="480060"/>
            <a:ext cx="8778240" cy="466344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7"/>
          <p:cNvSpPr txBox="1"/>
          <p:nvPr/>
        </p:nvSpPr>
        <p:spPr>
          <a:xfrm>
            <a:off x="1600200" y="3399624"/>
            <a:ext cx="44143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17"/>
          <p:cNvSpPr txBox="1"/>
          <p:nvPr/>
        </p:nvSpPr>
        <p:spPr>
          <a:xfrm>
            <a:off x="7620000" y="3399624"/>
            <a:ext cx="44143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17"/>
          <p:cNvSpPr txBox="1"/>
          <p:nvPr/>
        </p:nvSpPr>
        <p:spPr>
          <a:xfrm>
            <a:off x="3605048" y="1792014"/>
            <a:ext cx="44143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17"/>
          <p:cNvSpPr txBox="1"/>
          <p:nvPr/>
        </p:nvSpPr>
        <p:spPr>
          <a:xfrm>
            <a:off x="5617779" y="1211818"/>
            <a:ext cx="44143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17"/>
          <p:cNvSpPr txBox="1"/>
          <p:nvPr/>
        </p:nvSpPr>
        <p:spPr>
          <a:xfrm>
            <a:off x="7376686" y="1071356"/>
            <a:ext cx="151348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 &lt; 0.0001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8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4" name="Google Shape;224;p18"/>
          <p:cNvPicPr preferRelativeResize="0"/>
          <p:nvPr/>
        </p:nvPicPr>
        <p:blipFill rotWithShape="1">
          <a:blip r:embed="rId3">
            <a:alphaModFix/>
          </a:blip>
          <a:srcRect b="5900" l="9991" r="35513" t="6436"/>
          <a:stretch/>
        </p:blipFill>
        <p:spPr>
          <a:xfrm>
            <a:off x="168023" y="1604033"/>
            <a:ext cx="1976087" cy="2384644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8"/>
          <p:cNvSpPr txBox="1"/>
          <p:nvPr/>
        </p:nvSpPr>
        <p:spPr>
          <a:xfrm>
            <a:off x="2923139" y="662152"/>
            <a:ext cx="329772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‘Chandler’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18"/>
          <p:cNvSpPr txBox="1"/>
          <p:nvPr/>
        </p:nvSpPr>
        <p:spPr>
          <a:xfrm>
            <a:off x="402021" y="4305601"/>
            <a:ext cx="126348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 Hours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18"/>
          <p:cNvSpPr txBox="1"/>
          <p:nvPr/>
        </p:nvSpPr>
        <p:spPr>
          <a:xfrm>
            <a:off x="2420280" y="4305599"/>
            <a:ext cx="160653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 Hours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18"/>
          <p:cNvSpPr txBox="1"/>
          <p:nvPr/>
        </p:nvSpPr>
        <p:spPr>
          <a:xfrm>
            <a:off x="4781583" y="4305599"/>
            <a:ext cx="160653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250 Hours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8"/>
          <p:cNvSpPr txBox="1"/>
          <p:nvPr/>
        </p:nvSpPr>
        <p:spPr>
          <a:xfrm>
            <a:off x="7142886" y="4305598"/>
            <a:ext cx="160653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450 Hours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p18"/>
          <p:cNvPicPr preferRelativeResize="0"/>
          <p:nvPr/>
        </p:nvPicPr>
        <p:blipFill rotWithShape="1">
          <a:blip r:embed="rId4">
            <a:alphaModFix/>
          </a:blip>
          <a:srcRect b="0" l="12633" r="35170" t="0"/>
          <a:stretch/>
        </p:blipFill>
        <p:spPr>
          <a:xfrm>
            <a:off x="2293881" y="1308483"/>
            <a:ext cx="1970691" cy="283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8"/>
          <p:cNvPicPr preferRelativeResize="0"/>
          <p:nvPr/>
        </p:nvPicPr>
        <p:blipFill rotWithShape="1">
          <a:blip r:embed="rId5">
            <a:alphaModFix/>
          </a:blip>
          <a:srcRect b="0" l="18728" r="36318" t="0"/>
          <a:stretch/>
        </p:blipFill>
        <p:spPr>
          <a:xfrm>
            <a:off x="4674855" y="1281726"/>
            <a:ext cx="1713258" cy="2859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8"/>
          <p:cNvPicPr preferRelativeResize="0"/>
          <p:nvPr/>
        </p:nvPicPr>
        <p:blipFill rotWithShape="1">
          <a:blip r:embed="rId6">
            <a:alphaModFix/>
          </a:blip>
          <a:srcRect b="10650" l="27809" r="37121" t="0"/>
          <a:stretch/>
        </p:blipFill>
        <p:spPr>
          <a:xfrm>
            <a:off x="7198065" y="1445808"/>
            <a:ext cx="1409907" cy="269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9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8" name="Google Shape;23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880" y="480060"/>
            <a:ext cx="8778240" cy="466344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9"/>
          <p:cNvSpPr txBox="1"/>
          <p:nvPr/>
        </p:nvSpPr>
        <p:spPr>
          <a:xfrm>
            <a:off x="1600200" y="3399624"/>
            <a:ext cx="44143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19"/>
          <p:cNvSpPr txBox="1"/>
          <p:nvPr/>
        </p:nvSpPr>
        <p:spPr>
          <a:xfrm>
            <a:off x="3526221" y="1211818"/>
            <a:ext cx="61222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9"/>
          <p:cNvSpPr txBox="1"/>
          <p:nvPr/>
        </p:nvSpPr>
        <p:spPr>
          <a:xfrm>
            <a:off x="5630917" y="1211818"/>
            <a:ext cx="44143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19"/>
          <p:cNvSpPr txBox="1"/>
          <p:nvPr/>
        </p:nvSpPr>
        <p:spPr>
          <a:xfrm>
            <a:off x="7564820" y="3401779"/>
            <a:ext cx="57806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BC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9"/>
          <p:cNvSpPr txBox="1"/>
          <p:nvPr/>
        </p:nvSpPr>
        <p:spPr>
          <a:xfrm>
            <a:off x="7376686" y="1071356"/>
            <a:ext cx="151348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 &lt; 0.0014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0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9" name="Google Shape;249;p20"/>
          <p:cNvSpPr txBox="1"/>
          <p:nvPr/>
        </p:nvSpPr>
        <p:spPr>
          <a:xfrm>
            <a:off x="2923139" y="662152"/>
            <a:ext cx="329772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‘Sensation’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20"/>
          <p:cNvSpPr txBox="1"/>
          <p:nvPr/>
        </p:nvSpPr>
        <p:spPr>
          <a:xfrm>
            <a:off x="402021" y="4305601"/>
            <a:ext cx="126348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 Hours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20"/>
          <p:cNvSpPr txBox="1"/>
          <p:nvPr/>
        </p:nvSpPr>
        <p:spPr>
          <a:xfrm>
            <a:off x="2420280" y="4305599"/>
            <a:ext cx="160653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 Hours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20"/>
          <p:cNvSpPr txBox="1"/>
          <p:nvPr/>
        </p:nvSpPr>
        <p:spPr>
          <a:xfrm>
            <a:off x="4781583" y="4305599"/>
            <a:ext cx="160653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250 Hours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20"/>
          <p:cNvSpPr txBox="1"/>
          <p:nvPr/>
        </p:nvSpPr>
        <p:spPr>
          <a:xfrm>
            <a:off x="7142886" y="4305598"/>
            <a:ext cx="160653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450 Hours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p20"/>
          <p:cNvPicPr preferRelativeResize="0"/>
          <p:nvPr/>
        </p:nvPicPr>
        <p:blipFill rotWithShape="1">
          <a:blip r:embed="rId3">
            <a:alphaModFix/>
          </a:blip>
          <a:srcRect b="8505" l="28960" r="29233" t="9042"/>
          <a:stretch/>
        </p:blipFill>
        <p:spPr>
          <a:xfrm>
            <a:off x="211791" y="1431444"/>
            <a:ext cx="1907356" cy="2822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0"/>
          <p:cNvPicPr preferRelativeResize="0"/>
          <p:nvPr/>
        </p:nvPicPr>
        <p:blipFill rotWithShape="1">
          <a:blip r:embed="rId4">
            <a:alphaModFix/>
          </a:blip>
          <a:srcRect b="4827" l="24360" r="32063" t="5058"/>
          <a:stretch/>
        </p:blipFill>
        <p:spPr>
          <a:xfrm>
            <a:off x="2255194" y="1166648"/>
            <a:ext cx="2023262" cy="313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0"/>
          <p:cNvPicPr preferRelativeResize="0"/>
          <p:nvPr/>
        </p:nvPicPr>
        <p:blipFill rotWithShape="1">
          <a:blip r:embed="rId5">
            <a:alphaModFix/>
          </a:blip>
          <a:srcRect b="9424" l="14013" r="37007" t="5976"/>
          <a:stretch/>
        </p:blipFill>
        <p:spPr>
          <a:xfrm>
            <a:off x="4505040" y="1431444"/>
            <a:ext cx="2180353" cy="2825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0"/>
          <p:cNvPicPr preferRelativeResize="0"/>
          <p:nvPr/>
        </p:nvPicPr>
        <p:blipFill rotWithShape="1">
          <a:blip r:embed="rId6">
            <a:alphaModFix/>
          </a:blip>
          <a:srcRect b="12794" l="32293" r="33789" t="6591"/>
          <a:stretch/>
        </p:blipFill>
        <p:spPr>
          <a:xfrm>
            <a:off x="7142886" y="1392166"/>
            <a:ext cx="1606530" cy="2864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1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3" name="Google Shape;26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880" y="480060"/>
            <a:ext cx="8778240" cy="466344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1"/>
          <p:cNvSpPr txBox="1"/>
          <p:nvPr/>
        </p:nvSpPr>
        <p:spPr>
          <a:xfrm>
            <a:off x="1773621" y="2627114"/>
            <a:ext cx="44143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1"/>
          <p:cNvSpPr txBox="1"/>
          <p:nvPr/>
        </p:nvSpPr>
        <p:spPr>
          <a:xfrm>
            <a:off x="7677807" y="2004376"/>
            <a:ext cx="44143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21"/>
          <p:cNvSpPr txBox="1"/>
          <p:nvPr/>
        </p:nvSpPr>
        <p:spPr>
          <a:xfrm>
            <a:off x="3712780" y="1334342"/>
            <a:ext cx="44143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21"/>
          <p:cNvSpPr txBox="1"/>
          <p:nvPr/>
        </p:nvSpPr>
        <p:spPr>
          <a:xfrm>
            <a:off x="5725511" y="1334342"/>
            <a:ext cx="44143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21"/>
          <p:cNvSpPr txBox="1"/>
          <p:nvPr/>
        </p:nvSpPr>
        <p:spPr>
          <a:xfrm>
            <a:off x="7376686" y="1071356"/>
            <a:ext cx="151348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 &lt; 0.0001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2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4" name="Google Shape;274;p22"/>
          <p:cNvSpPr txBox="1"/>
          <p:nvPr/>
        </p:nvSpPr>
        <p:spPr>
          <a:xfrm>
            <a:off x="2923139" y="662152"/>
            <a:ext cx="329772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‘Albion’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22"/>
          <p:cNvSpPr txBox="1"/>
          <p:nvPr/>
        </p:nvSpPr>
        <p:spPr>
          <a:xfrm>
            <a:off x="402021" y="4305601"/>
            <a:ext cx="126348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 Hours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22"/>
          <p:cNvSpPr txBox="1"/>
          <p:nvPr/>
        </p:nvSpPr>
        <p:spPr>
          <a:xfrm>
            <a:off x="2420280" y="4305599"/>
            <a:ext cx="160653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 Hours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22"/>
          <p:cNvSpPr txBox="1"/>
          <p:nvPr/>
        </p:nvSpPr>
        <p:spPr>
          <a:xfrm>
            <a:off x="4781583" y="4305599"/>
            <a:ext cx="160653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250 Hours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22"/>
          <p:cNvSpPr txBox="1"/>
          <p:nvPr/>
        </p:nvSpPr>
        <p:spPr>
          <a:xfrm>
            <a:off x="7142886" y="4305598"/>
            <a:ext cx="160653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450 Hours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9" name="Google Shape;279;p22"/>
          <p:cNvPicPr preferRelativeResize="0"/>
          <p:nvPr/>
        </p:nvPicPr>
        <p:blipFill rotWithShape="1">
          <a:blip r:embed="rId3">
            <a:alphaModFix/>
          </a:blip>
          <a:srcRect b="37892" l="0" r="0" t="23639"/>
          <a:stretch/>
        </p:blipFill>
        <p:spPr>
          <a:xfrm rot="-5400000">
            <a:off x="-364352" y="1960564"/>
            <a:ext cx="2920113" cy="1497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2"/>
          <p:cNvPicPr preferRelativeResize="0"/>
          <p:nvPr/>
        </p:nvPicPr>
        <p:blipFill rotWithShape="1">
          <a:blip r:embed="rId4">
            <a:alphaModFix/>
          </a:blip>
          <a:srcRect b="7739" l="17347" r="42297" t="0"/>
          <a:stretch/>
        </p:blipFill>
        <p:spPr>
          <a:xfrm>
            <a:off x="2361778" y="1249369"/>
            <a:ext cx="1723534" cy="295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2"/>
          <p:cNvPicPr preferRelativeResize="0"/>
          <p:nvPr/>
        </p:nvPicPr>
        <p:blipFill rotWithShape="1">
          <a:blip r:embed="rId5">
            <a:alphaModFix/>
          </a:blip>
          <a:srcRect b="0" l="14473" r="43102" t="0"/>
          <a:stretch/>
        </p:blipFill>
        <p:spPr>
          <a:xfrm>
            <a:off x="4716815" y="1205027"/>
            <a:ext cx="1782576" cy="3152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2"/>
          <p:cNvPicPr preferRelativeResize="0"/>
          <p:nvPr/>
        </p:nvPicPr>
        <p:blipFill rotWithShape="1">
          <a:blip r:embed="rId6">
            <a:alphaModFix/>
          </a:blip>
          <a:srcRect b="7125" l="16658" r="43217" t="5364"/>
          <a:stretch/>
        </p:blipFill>
        <p:spPr>
          <a:xfrm>
            <a:off x="6957561" y="1205027"/>
            <a:ext cx="1860957" cy="30447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"/>
          <p:cNvSpPr txBox="1"/>
          <p:nvPr>
            <p:ph idx="1" type="body"/>
          </p:nvPr>
        </p:nvSpPr>
        <p:spPr>
          <a:xfrm>
            <a:off x="232541" y="1313137"/>
            <a:ext cx="8678917" cy="17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b="1" lang="en" sz="4400"/>
              <a:t>Can chill hours be used to expedite fruiting of rooted transplants in US production systems?</a:t>
            </a:r>
            <a:endParaRPr b="1" sz="4400"/>
          </a:p>
        </p:txBody>
      </p:sp>
      <p:sp>
        <p:nvSpPr>
          <p:cNvPr id="92" name="Google Shape;92;p5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3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8" name="Google Shape;28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880" y="480060"/>
            <a:ext cx="8778240" cy="466344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3"/>
          <p:cNvSpPr txBox="1"/>
          <p:nvPr/>
        </p:nvSpPr>
        <p:spPr>
          <a:xfrm>
            <a:off x="5628290" y="1137273"/>
            <a:ext cx="44143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23"/>
          <p:cNvSpPr txBox="1"/>
          <p:nvPr/>
        </p:nvSpPr>
        <p:spPr>
          <a:xfrm>
            <a:off x="3531476" y="1581150"/>
            <a:ext cx="59120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23"/>
          <p:cNvSpPr txBox="1"/>
          <p:nvPr/>
        </p:nvSpPr>
        <p:spPr>
          <a:xfrm>
            <a:off x="1592318" y="3013370"/>
            <a:ext cx="44143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23"/>
          <p:cNvSpPr txBox="1"/>
          <p:nvPr/>
        </p:nvSpPr>
        <p:spPr>
          <a:xfrm>
            <a:off x="7620000" y="3013370"/>
            <a:ext cx="44143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23"/>
          <p:cNvSpPr txBox="1"/>
          <p:nvPr/>
        </p:nvSpPr>
        <p:spPr>
          <a:xfrm>
            <a:off x="7376686" y="1071356"/>
            <a:ext cx="151348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 = 0.0095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4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9" name="Google Shape;299;p24"/>
          <p:cNvSpPr txBox="1"/>
          <p:nvPr/>
        </p:nvSpPr>
        <p:spPr>
          <a:xfrm>
            <a:off x="2923139" y="662152"/>
            <a:ext cx="329772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‘Monterey’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24"/>
          <p:cNvSpPr txBox="1"/>
          <p:nvPr/>
        </p:nvSpPr>
        <p:spPr>
          <a:xfrm>
            <a:off x="402021" y="4305601"/>
            <a:ext cx="126348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 Hours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24"/>
          <p:cNvSpPr txBox="1"/>
          <p:nvPr/>
        </p:nvSpPr>
        <p:spPr>
          <a:xfrm>
            <a:off x="2420280" y="4305599"/>
            <a:ext cx="160653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 Hours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24"/>
          <p:cNvSpPr txBox="1"/>
          <p:nvPr/>
        </p:nvSpPr>
        <p:spPr>
          <a:xfrm>
            <a:off x="4781583" y="4305599"/>
            <a:ext cx="160653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250 Hours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24"/>
          <p:cNvSpPr txBox="1"/>
          <p:nvPr/>
        </p:nvSpPr>
        <p:spPr>
          <a:xfrm>
            <a:off x="7142886" y="4305598"/>
            <a:ext cx="160653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450 Hours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4" name="Google Shape;304;p24"/>
          <p:cNvPicPr preferRelativeResize="0"/>
          <p:nvPr/>
        </p:nvPicPr>
        <p:blipFill rotWithShape="1">
          <a:blip r:embed="rId3">
            <a:alphaModFix/>
          </a:blip>
          <a:srcRect b="0" l="18497" r="39538" t="0"/>
          <a:stretch/>
        </p:blipFill>
        <p:spPr>
          <a:xfrm>
            <a:off x="234943" y="1217098"/>
            <a:ext cx="1778789" cy="3179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4"/>
          <p:cNvPicPr preferRelativeResize="0"/>
          <p:nvPr/>
        </p:nvPicPr>
        <p:blipFill rotWithShape="1">
          <a:blip r:embed="rId4">
            <a:alphaModFix/>
          </a:blip>
          <a:srcRect b="3740" l="26201" r="35398" t="0"/>
          <a:stretch/>
        </p:blipFill>
        <p:spPr>
          <a:xfrm>
            <a:off x="2335855" y="1217098"/>
            <a:ext cx="1690955" cy="3179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4"/>
          <p:cNvPicPr preferRelativeResize="0"/>
          <p:nvPr/>
        </p:nvPicPr>
        <p:blipFill rotWithShape="1">
          <a:blip r:embed="rId5">
            <a:alphaModFix/>
          </a:blip>
          <a:srcRect b="3507" l="17578" r="33214" t="0"/>
          <a:stretch/>
        </p:blipFill>
        <p:spPr>
          <a:xfrm>
            <a:off x="4504304" y="1404690"/>
            <a:ext cx="1971982" cy="2900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4"/>
          <p:cNvPicPr preferRelativeResize="0"/>
          <p:nvPr/>
        </p:nvPicPr>
        <p:blipFill rotWithShape="1">
          <a:blip r:embed="rId6">
            <a:alphaModFix/>
          </a:blip>
          <a:srcRect b="32438" l="0" r="0" t="20971"/>
          <a:stretch/>
        </p:blipFill>
        <p:spPr>
          <a:xfrm rot="-5400000">
            <a:off x="6386126" y="1876137"/>
            <a:ext cx="2997113" cy="1861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5"/>
          <p:cNvSpPr txBox="1"/>
          <p:nvPr>
            <p:ph type="title"/>
          </p:nvPr>
        </p:nvSpPr>
        <p:spPr>
          <a:xfrm>
            <a:off x="457200" y="675085"/>
            <a:ext cx="8229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Conclusions – Exp 1</a:t>
            </a:r>
            <a:endParaRPr/>
          </a:p>
        </p:txBody>
      </p:sp>
      <p:sp>
        <p:nvSpPr>
          <p:cNvPr id="313" name="Google Shape;313;p25"/>
          <p:cNvSpPr txBox="1"/>
          <p:nvPr>
            <p:ph idx="1" type="body"/>
          </p:nvPr>
        </p:nvSpPr>
        <p:spPr>
          <a:xfrm>
            <a:off x="457200" y="1673705"/>
            <a:ext cx="8229600" cy="23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/>
              <a:t>0 hour and 450 hours produced less trusses across cultivars</a:t>
            </a:r>
            <a:endParaRPr/>
          </a:p>
          <a:p>
            <a:pPr indent="0" lvl="0" marL="1143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/>
              <a:t>Concern about difference of non-chill and chill temperatures in 450 Hour treatment</a:t>
            </a:r>
            <a:endParaRPr/>
          </a:p>
          <a:p>
            <a:pPr indent="0" lvl="0" marL="1143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314" name="Google Shape;314;p25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6"/>
          <p:cNvSpPr txBox="1"/>
          <p:nvPr>
            <p:ph type="title"/>
          </p:nvPr>
        </p:nvSpPr>
        <p:spPr>
          <a:xfrm>
            <a:off x="457200" y="211808"/>
            <a:ext cx="8229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/>
              <a:t>Treatments - Exp 1</a:t>
            </a:r>
            <a:endParaRPr sz="2400"/>
          </a:p>
        </p:txBody>
      </p:sp>
      <p:sp>
        <p:nvSpPr>
          <p:cNvPr id="320" name="Google Shape;320;p26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1" name="Google Shape;32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3216" y="826204"/>
            <a:ext cx="7007033" cy="43314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2" name="Google Shape;322;p26"/>
          <p:cNvCxnSpPr/>
          <p:nvPr/>
        </p:nvCxnSpPr>
        <p:spPr>
          <a:xfrm>
            <a:off x="5769457" y="1879599"/>
            <a:ext cx="21167" cy="2167467"/>
          </a:xfrm>
          <a:prstGeom prst="straightConnector1">
            <a:avLst/>
          </a:prstGeom>
          <a:noFill/>
          <a:ln cap="flat" cmpd="sng" w="57150">
            <a:solidFill>
              <a:schemeClr val="accent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323" name="Google Shape;323;p26"/>
          <p:cNvCxnSpPr/>
          <p:nvPr/>
        </p:nvCxnSpPr>
        <p:spPr>
          <a:xfrm flipH="1" rot="10800000">
            <a:off x="5835477" y="1401233"/>
            <a:ext cx="1821430" cy="1287986"/>
          </a:xfrm>
          <a:prstGeom prst="straightConnector1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4" name="Google Shape;324;p26"/>
          <p:cNvSpPr txBox="1"/>
          <p:nvPr/>
        </p:nvSpPr>
        <p:spPr>
          <a:xfrm>
            <a:off x="7656907" y="923133"/>
            <a:ext cx="87871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~ 22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°C swing</a:t>
            </a: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7"/>
          <p:cNvSpPr txBox="1"/>
          <p:nvPr>
            <p:ph type="title"/>
          </p:nvPr>
        </p:nvSpPr>
        <p:spPr>
          <a:xfrm>
            <a:off x="524108" y="222523"/>
            <a:ext cx="8229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/>
              <a:t>Treatments - Exp 2</a:t>
            </a:r>
            <a:endParaRPr sz="2400"/>
          </a:p>
        </p:txBody>
      </p:sp>
      <p:sp>
        <p:nvSpPr>
          <p:cNvPr id="330" name="Google Shape;330;p27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1" name="Google Shape;331;p27"/>
          <p:cNvSpPr/>
          <p:nvPr/>
        </p:nvSpPr>
        <p:spPr>
          <a:xfrm>
            <a:off x="8044120" y="2140679"/>
            <a:ext cx="195796" cy="202378"/>
          </a:xfrm>
          <a:prstGeom prst="rect">
            <a:avLst/>
          </a:prstGeom>
          <a:solidFill>
            <a:srgbClr val="FFC000">
              <a:alpha val="2941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27"/>
          <p:cNvSpPr/>
          <p:nvPr/>
        </p:nvSpPr>
        <p:spPr>
          <a:xfrm>
            <a:off x="8044120" y="2372730"/>
            <a:ext cx="195796" cy="202378"/>
          </a:xfrm>
          <a:prstGeom prst="rect">
            <a:avLst/>
          </a:prstGeom>
          <a:solidFill>
            <a:srgbClr val="FFC000">
              <a:alpha val="2941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27"/>
          <p:cNvSpPr/>
          <p:nvPr/>
        </p:nvSpPr>
        <p:spPr>
          <a:xfrm>
            <a:off x="8044120" y="2140679"/>
            <a:ext cx="195796" cy="202378"/>
          </a:xfrm>
          <a:prstGeom prst="rect">
            <a:avLst/>
          </a:prstGeom>
          <a:solidFill>
            <a:srgbClr val="FFC000">
              <a:alpha val="2941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27"/>
          <p:cNvSpPr txBox="1"/>
          <p:nvPr/>
        </p:nvSpPr>
        <p:spPr>
          <a:xfrm>
            <a:off x="8189157" y="2141051"/>
            <a:ext cx="1139117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SD Photoperiod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27"/>
          <p:cNvSpPr txBox="1"/>
          <p:nvPr/>
        </p:nvSpPr>
        <p:spPr>
          <a:xfrm>
            <a:off x="8189157" y="2343057"/>
            <a:ext cx="1139117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LD Photoperiod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6" name="Google Shape;33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5579" y="812674"/>
            <a:ext cx="7002107" cy="4330826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7"/>
          <p:cNvSpPr/>
          <p:nvPr/>
        </p:nvSpPr>
        <p:spPr>
          <a:xfrm>
            <a:off x="3454027" y="1411495"/>
            <a:ext cx="3990309" cy="2939843"/>
          </a:xfrm>
          <a:prstGeom prst="rect">
            <a:avLst/>
          </a:prstGeom>
          <a:solidFill>
            <a:srgbClr val="FFC000">
              <a:alpha val="2941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27"/>
          <p:cNvSpPr/>
          <p:nvPr/>
        </p:nvSpPr>
        <p:spPr>
          <a:xfrm>
            <a:off x="3454027" y="1411495"/>
            <a:ext cx="2976406" cy="2939843"/>
          </a:xfrm>
          <a:prstGeom prst="rect">
            <a:avLst/>
          </a:prstGeom>
          <a:solidFill>
            <a:srgbClr val="FFC000">
              <a:alpha val="2941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8"/>
          <p:cNvSpPr txBox="1"/>
          <p:nvPr>
            <p:ph type="title"/>
          </p:nvPr>
        </p:nvSpPr>
        <p:spPr>
          <a:xfrm>
            <a:off x="457200" y="510510"/>
            <a:ext cx="8229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Treatments - Exp 2</a:t>
            </a:r>
            <a:endParaRPr/>
          </a:p>
        </p:txBody>
      </p:sp>
      <p:graphicFrame>
        <p:nvGraphicFramePr>
          <p:cNvPr id="344" name="Google Shape;344;p28"/>
          <p:cNvGraphicFramePr/>
          <p:nvPr/>
        </p:nvGraphicFramePr>
        <p:xfrm>
          <a:off x="531488" y="1663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{526AB78F-7572-4D98-AA2D-2CE6526150F7}</a:tableStyleId>
              </a:tblPr>
              <a:tblGrid>
                <a:gridCol w="1950775"/>
                <a:gridCol w="1950775"/>
                <a:gridCol w="1950775"/>
                <a:gridCol w="1950775"/>
              </a:tblGrid>
              <a:tr h="898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" sz="2000" u="none" cap="none" strike="noStrike"/>
                        <a:t>Total Chill Hours (4°C)</a:t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" sz="2000" u="none" cap="none" strike="noStrike"/>
                        <a:t>Chill hours/day</a:t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4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" sz="2000" u="none" cap="none" strike="noStrike"/>
                        <a:t>0</a:t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0</a:t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4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" sz="2000" u="none" cap="none" strike="noStrike"/>
                        <a:t>100</a:t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2.4</a:t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4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" sz="2000" u="none" cap="none" strike="noStrike"/>
                        <a:t>250</a:t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6.0</a:t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4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" sz="2000" u="none" cap="none" strike="noStrike"/>
                        <a:t>450</a:t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10.7</a:t>
                      </a:r>
                      <a:endParaRPr sz="2000" u="none" cap="none" strike="noStrike"/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45" name="Google Shape;345;p28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9"/>
          <p:cNvSpPr txBox="1"/>
          <p:nvPr>
            <p:ph type="title"/>
          </p:nvPr>
        </p:nvSpPr>
        <p:spPr>
          <a:xfrm>
            <a:off x="457200" y="510510"/>
            <a:ext cx="8229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Treatments - Exp 2</a:t>
            </a:r>
            <a:endParaRPr/>
          </a:p>
        </p:txBody>
      </p:sp>
      <p:graphicFrame>
        <p:nvGraphicFramePr>
          <p:cNvPr id="351" name="Google Shape;351;p29"/>
          <p:cNvGraphicFramePr/>
          <p:nvPr/>
        </p:nvGraphicFramePr>
        <p:xfrm>
          <a:off x="531488" y="1663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{526AB78F-7572-4D98-AA2D-2CE6526150F7}</a:tableStyleId>
              </a:tblPr>
              <a:tblGrid>
                <a:gridCol w="1950775"/>
                <a:gridCol w="1950775"/>
                <a:gridCol w="1950775"/>
                <a:gridCol w="1950775"/>
              </a:tblGrid>
              <a:tr h="898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" sz="2000" u="none" cap="none" strike="noStrike"/>
                        <a:t>Total Chill Hours (4°C)</a:t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" sz="2000" u="none" cap="none" strike="noStrike"/>
                        <a:t>Chill hours/day</a:t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" sz="2000" u="none" cap="none" strike="noStrike"/>
                        <a:t>Non-chill Temp (</a:t>
                      </a:r>
                      <a:r>
                        <a:rPr b="1" lang="en" sz="2000" u="none" cap="none" strike="noStrike">
                          <a:solidFill>
                            <a:schemeClr val="dk1"/>
                          </a:solidFill>
                        </a:rPr>
                        <a:t>°C)</a:t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4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" sz="2000" u="none" cap="none" strike="noStrike"/>
                        <a:t>0</a:t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0</a:t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15</a:t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4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" sz="2000" u="none" cap="none" strike="noStrike"/>
                        <a:t>100</a:t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2.4</a:t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15</a:t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4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" sz="2000" u="none" cap="none" strike="noStrike"/>
                        <a:t>250</a:t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6.0</a:t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15</a:t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4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" sz="2000" u="none" cap="none" strike="noStrike"/>
                        <a:t>450</a:t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10.7</a:t>
                      </a:r>
                      <a:endParaRPr sz="2000" u="none" cap="none" strike="noStrike"/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15</a:t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52" name="Google Shape;352;p29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0"/>
          <p:cNvSpPr txBox="1"/>
          <p:nvPr>
            <p:ph type="title"/>
          </p:nvPr>
        </p:nvSpPr>
        <p:spPr>
          <a:xfrm>
            <a:off x="457200" y="510510"/>
            <a:ext cx="8229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Treatments - Exp 2</a:t>
            </a:r>
            <a:endParaRPr/>
          </a:p>
        </p:txBody>
      </p:sp>
      <p:graphicFrame>
        <p:nvGraphicFramePr>
          <p:cNvPr id="358" name="Google Shape;358;p30"/>
          <p:cNvGraphicFramePr/>
          <p:nvPr/>
        </p:nvGraphicFramePr>
        <p:xfrm>
          <a:off x="531488" y="1663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{526AB78F-7572-4D98-AA2D-2CE6526150F7}</a:tableStyleId>
              </a:tblPr>
              <a:tblGrid>
                <a:gridCol w="1950775"/>
                <a:gridCol w="1950775"/>
                <a:gridCol w="1950775"/>
                <a:gridCol w="1950775"/>
              </a:tblGrid>
              <a:tr h="898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" sz="2000" u="none" cap="none" strike="noStrike"/>
                        <a:t>Total Chill Hours (4°C)</a:t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" sz="2000" u="none" cap="none" strike="noStrike"/>
                        <a:t>Chill hours/day</a:t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" sz="2000" u="none" cap="none" strike="noStrike"/>
                        <a:t>Non-chill Temp (</a:t>
                      </a:r>
                      <a:r>
                        <a:rPr b="1" lang="en" sz="2000" u="none" cap="none" strike="noStrike">
                          <a:solidFill>
                            <a:schemeClr val="dk1"/>
                          </a:solidFill>
                        </a:rPr>
                        <a:t>°C)</a:t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" sz="2000" u="none" cap="none" strike="noStrike"/>
                        <a:t>Daily avg temp (</a:t>
                      </a:r>
                      <a:r>
                        <a:rPr b="1" lang="en" sz="2000" u="none" cap="none" strike="noStrike">
                          <a:solidFill>
                            <a:schemeClr val="dk1"/>
                          </a:solidFill>
                        </a:rPr>
                        <a:t>°C)</a:t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4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" sz="2000" u="none" cap="none" strike="noStrike"/>
                        <a:t>0</a:t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0</a:t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15</a:t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15</a:t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4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" sz="2000" u="none" cap="none" strike="noStrike"/>
                        <a:t>100</a:t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2.4</a:t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15</a:t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13.9</a:t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4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" sz="2000" u="none" cap="none" strike="noStrike"/>
                        <a:t>250</a:t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6.0</a:t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15</a:t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12.25</a:t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4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" sz="2000" u="none" cap="none" strike="noStrike"/>
                        <a:t>450</a:t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10.7</a:t>
                      </a:r>
                      <a:endParaRPr sz="2000" u="none" cap="none" strike="noStrike"/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15</a:t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10.1</a:t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59" name="Google Shape;359;p30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1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65" name="Google Shape;365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880" y="480060"/>
            <a:ext cx="8778240" cy="466344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1"/>
          <p:cNvSpPr txBox="1"/>
          <p:nvPr/>
        </p:nvSpPr>
        <p:spPr>
          <a:xfrm>
            <a:off x="1592318" y="2737473"/>
            <a:ext cx="44143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31"/>
          <p:cNvSpPr txBox="1"/>
          <p:nvPr/>
        </p:nvSpPr>
        <p:spPr>
          <a:xfrm>
            <a:off x="5630918" y="2737473"/>
            <a:ext cx="44143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31"/>
          <p:cNvSpPr txBox="1"/>
          <p:nvPr/>
        </p:nvSpPr>
        <p:spPr>
          <a:xfrm>
            <a:off x="7620000" y="2737473"/>
            <a:ext cx="44143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31"/>
          <p:cNvSpPr txBox="1"/>
          <p:nvPr/>
        </p:nvSpPr>
        <p:spPr>
          <a:xfrm>
            <a:off x="3610304" y="1113625"/>
            <a:ext cx="44143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31"/>
          <p:cNvSpPr txBox="1"/>
          <p:nvPr/>
        </p:nvSpPr>
        <p:spPr>
          <a:xfrm>
            <a:off x="7376686" y="1071356"/>
            <a:ext cx="151348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 &lt; 0.0001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2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6" name="Google Shape;376;p32"/>
          <p:cNvSpPr txBox="1"/>
          <p:nvPr/>
        </p:nvSpPr>
        <p:spPr>
          <a:xfrm>
            <a:off x="2923139" y="662152"/>
            <a:ext cx="329772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‘Chandler’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32"/>
          <p:cNvSpPr txBox="1"/>
          <p:nvPr/>
        </p:nvSpPr>
        <p:spPr>
          <a:xfrm>
            <a:off x="402021" y="4305601"/>
            <a:ext cx="126348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 Hours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32"/>
          <p:cNvSpPr txBox="1"/>
          <p:nvPr/>
        </p:nvSpPr>
        <p:spPr>
          <a:xfrm>
            <a:off x="2420280" y="4305599"/>
            <a:ext cx="160653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 Hours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32"/>
          <p:cNvSpPr txBox="1"/>
          <p:nvPr/>
        </p:nvSpPr>
        <p:spPr>
          <a:xfrm>
            <a:off x="4781583" y="4305599"/>
            <a:ext cx="160653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250 Hours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32"/>
          <p:cNvSpPr txBox="1"/>
          <p:nvPr/>
        </p:nvSpPr>
        <p:spPr>
          <a:xfrm>
            <a:off x="7142886" y="4305598"/>
            <a:ext cx="160653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450 Hours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1" name="Google Shape;381;p32"/>
          <p:cNvPicPr preferRelativeResize="0"/>
          <p:nvPr/>
        </p:nvPicPr>
        <p:blipFill rotWithShape="1">
          <a:blip r:embed="rId3">
            <a:alphaModFix/>
          </a:blip>
          <a:srcRect b="0" l="40263" r="21678" t="0"/>
          <a:stretch/>
        </p:blipFill>
        <p:spPr>
          <a:xfrm rot="10800000">
            <a:off x="213008" y="1069825"/>
            <a:ext cx="1641511" cy="3235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2"/>
          <p:cNvPicPr preferRelativeResize="0"/>
          <p:nvPr/>
        </p:nvPicPr>
        <p:blipFill rotWithShape="1">
          <a:blip r:embed="rId4">
            <a:alphaModFix/>
          </a:blip>
          <a:srcRect b="0" l="14129" r="30110" t="0"/>
          <a:stretch/>
        </p:blipFill>
        <p:spPr>
          <a:xfrm>
            <a:off x="2165996" y="1239205"/>
            <a:ext cx="2279235" cy="3066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2"/>
          <p:cNvPicPr preferRelativeResize="0"/>
          <p:nvPr/>
        </p:nvPicPr>
        <p:blipFill rotWithShape="1">
          <a:blip r:embed="rId5">
            <a:alphaModFix/>
          </a:blip>
          <a:srcRect b="32486" l="5342" r="6233" t="22916"/>
          <a:stretch/>
        </p:blipFill>
        <p:spPr>
          <a:xfrm rot="-5400000">
            <a:off x="4025848" y="1726272"/>
            <a:ext cx="3214193" cy="2161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2"/>
          <p:cNvPicPr preferRelativeResize="0"/>
          <p:nvPr/>
        </p:nvPicPr>
        <p:blipFill rotWithShape="1">
          <a:blip r:embed="rId6">
            <a:alphaModFix/>
          </a:blip>
          <a:srcRect b="1914" l="24245" r="30341" t="0"/>
          <a:stretch/>
        </p:blipFill>
        <p:spPr>
          <a:xfrm>
            <a:off x="6950026" y="1158427"/>
            <a:ext cx="1992249" cy="32279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"/>
          <p:cNvSpPr txBox="1"/>
          <p:nvPr>
            <p:ph type="title"/>
          </p:nvPr>
        </p:nvSpPr>
        <p:spPr>
          <a:xfrm>
            <a:off x="457200" y="510510"/>
            <a:ext cx="8229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Hypothesis and Objective</a:t>
            </a:r>
            <a:endParaRPr/>
          </a:p>
        </p:txBody>
      </p:sp>
      <p:sp>
        <p:nvSpPr>
          <p:cNvPr id="98" name="Google Shape;98;p6"/>
          <p:cNvSpPr txBox="1"/>
          <p:nvPr>
            <p:ph idx="1" type="body"/>
          </p:nvPr>
        </p:nvSpPr>
        <p:spPr>
          <a:xfrm>
            <a:off x="725525" y="1801025"/>
            <a:ext cx="7906800" cy="17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b="1" lang="en" sz="2000"/>
              <a:t>Hypothesis:</a:t>
            </a:r>
            <a:r>
              <a:rPr lang="en" sz="2000"/>
              <a:t> </a:t>
            </a:r>
            <a:r>
              <a:rPr lang="en" sz="200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Chill hours from diurnal temperature swings during establishment of 250 cc tray plants will increase early flower capacity of long day and short day strawberry plants.</a:t>
            </a:r>
            <a:endParaRPr sz="200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0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b="1" lang="en" sz="2000"/>
              <a:t>Objective:</a:t>
            </a:r>
            <a:r>
              <a:rPr lang="en" sz="2000"/>
              <a:t> </a:t>
            </a:r>
            <a:r>
              <a:rPr lang="en" sz="200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Evaluate the impact of chilling from diurnal temperature swings during rooting on early flower development of 250cc tray plants (‘Albion’, ‘Monterey’, ‘Sensation’, ‘Chandler’).</a:t>
            </a:r>
            <a:endParaRPr sz="2000"/>
          </a:p>
        </p:txBody>
      </p:sp>
      <p:sp>
        <p:nvSpPr>
          <p:cNvPr id="99" name="Google Shape;99;p6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3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0" name="Google Shape;390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880" y="480060"/>
            <a:ext cx="8778240" cy="466344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33"/>
          <p:cNvSpPr txBox="1"/>
          <p:nvPr/>
        </p:nvSpPr>
        <p:spPr>
          <a:xfrm>
            <a:off x="7677807" y="2950307"/>
            <a:ext cx="44143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33"/>
          <p:cNvSpPr txBox="1"/>
          <p:nvPr/>
        </p:nvSpPr>
        <p:spPr>
          <a:xfrm>
            <a:off x="3744310" y="1105742"/>
            <a:ext cx="44143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33"/>
          <p:cNvSpPr txBox="1"/>
          <p:nvPr/>
        </p:nvSpPr>
        <p:spPr>
          <a:xfrm>
            <a:off x="1686910" y="2004377"/>
            <a:ext cx="61485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33"/>
          <p:cNvSpPr txBox="1"/>
          <p:nvPr/>
        </p:nvSpPr>
        <p:spPr>
          <a:xfrm>
            <a:off x="5615152" y="2049310"/>
            <a:ext cx="61485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33"/>
          <p:cNvSpPr txBox="1"/>
          <p:nvPr/>
        </p:nvSpPr>
        <p:spPr>
          <a:xfrm>
            <a:off x="7376686" y="1071356"/>
            <a:ext cx="151348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 = 0.0192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4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1" name="Google Shape;401;p34"/>
          <p:cNvSpPr txBox="1"/>
          <p:nvPr/>
        </p:nvSpPr>
        <p:spPr>
          <a:xfrm>
            <a:off x="2923139" y="662152"/>
            <a:ext cx="329772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‘Sensation’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34"/>
          <p:cNvSpPr txBox="1"/>
          <p:nvPr/>
        </p:nvSpPr>
        <p:spPr>
          <a:xfrm>
            <a:off x="402021" y="4305601"/>
            <a:ext cx="126348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 Hours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34"/>
          <p:cNvSpPr txBox="1"/>
          <p:nvPr/>
        </p:nvSpPr>
        <p:spPr>
          <a:xfrm>
            <a:off x="2420280" y="4305599"/>
            <a:ext cx="160653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 Hours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34"/>
          <p:cNvSpPr txBox="1"/>
          <p:nvPr/>
        </p:nvSpPr>
        <p:spPr>
          <a:xfrm>
            <a:off x="4781583" y="4305599"/>
            <a:ext cx="160653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250 Hours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34"/>
          <p:cNvSpPr txBox="1"/>
          <p:nvPr/>
        </p:nvSpPr>
        <p:spPr>
          <a:xfrm>
            <a:off x="7142886" y="4305598"/>
            <a:ext cx="160653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450 Hours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6" name="Google Shape;406;p34"/>
          <p:cNvPicPr preferRelativeResize="0"/>
          <p:nvPr/>
        </p:nvPicPr>
        <p:blipFill rotWithShape="1">
          <a:blip r:embed="rId3">
            <a:alphaModFix/>
          </a:blip>
          <a:srcRect b="8965" l="22175" r="43675" t="5824"/>
          <a:stretch/>
        </p:blipFill>
        <p:spPr>
          <a:xfrm>
            <a:off x="256281" y="1379483"/>
            <a:ext cx="1563050" cy="2926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4"/>
          <p:cNvPicPr preferRelativeResize="0"/>
          <p:nvPr/>
        </p:nvPicPr>
        <p:blipFill rotWithShape="1">
          <a:blip r:embed="rId4">
            <a:alphaModFix/>
          </a:blip>
          <a:srcRect b="20976" l="5675" r="0" t="35956"/>
          <a:stretch/>
        </p:blipFill>
        <p:spPr>
          <a:xfrm rot="5400000">
            <a:off x="1627262" y="1817075"/>
            <a:ext cx="3209867" cy="1954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34"/>
          <p:cNvPicPr preferRelativeResize="0"/>
          <p:nvPr/>
        </p:nvPicPr>
        <p:blipFill rotWithShape="1">
          <a:blip r:embed="rId5">
            <a:alphaModFix/>
          </a:blip>
          <a:srcRect b="30708" l="3412" r="3627" t="31285"/>
          <a:stretch/>
        </p:blipFill>
        <p:spPr>
          <a:xfrm rot="-5400000">
            <a:off x="3910043" y="1906785"/>
            <a:ext cx="3231931" cy="1761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34"/>
          <p:cNvPicPr preferRelativeResize="0"/>
          <p:nvPr/>
        </p:nvPicPr>
        <p:blipFill rotWithShape="1">
          <a:blip r:embed="rId6">
            <a:alphaModFix/>
          </a:blip>
          <a:srcRect b="41611" l="10409" r="5399" t="23599"/>
          <a:stretch/>
        </p:blipFill>
        <p:spPr>
          <a:xfrm rot="-5400000">
            <a:off x="6591414" y="2335694"/>
            <a:ext cx="2540219" cy="1399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5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15" name="Google Shape;415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880" y="480060"/>
            <a:ext cx="8778240" cy="466344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35"/>
          <p:cNvSpPr txBox="1"/>
          <p:nvPr/>
        </p:nvSpPr>
        <p:spPr>
          <a:xfrm>
            <a:off x="1521372" y="2319688"/>
            <a:ext cx="61485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ns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35"/>
          <p:cNvSpPr txBox="1"/>
          <p:nvPr/>
        </p:nvSpPr>
        <p:spPr>
          <a:xfrm>
            <a:off x="3518338" y="2864594"/>
            <a:ext cx="61485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ns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35"/>
          <p:cNvSpPr txBox="1"/>
          <p:nvPr/>
        </p:nvSpPr>
        <p:spPr>
          <a:xfrm>
            <a:off x="5520558" y="1273908"/>
            <a:ext cx="61485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ns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35"/>
          <p:cNvSpPr txBox="1"/>
          <p:nvPr/>
        </p:nvSpPr>
        <p:spPr>
          <a:xfrm>
            <a:off x="7546427" y="2319688"/>
            <a:ext cx="61485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ns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6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5" name="Google Shape;425;p36"/>
          <p:cNvSpPr txBox="1"/>
          <p:nvPr/>
        </p:nvSpPr>
        <p:spPr>
          <a:xfrm>
            <a:off x="2923139" y="662152"/>
            <a:ext cx="329772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‘Albion’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36"/>
          <p:cNvSpPr txBox="1"/>
          <p:nvPr/>
        </p:nvSpPr>
        <p:spPr>
          <a:xfrm>
            <a:off x="402021" y="4305601"/>
            <a:ext cx="126348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 Hours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36"/>
          <p:cNvSpPr txBox="1"/>
          <p:nvPr/>
        </p:nvSpPr>
        <p:spPr>
          <a:xfrm>
            <a:off x="2420280" y="4305599"/>
            <a:ext cx="160653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 Hours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36"/>
          <p:cNvSpPr txBox="1"/>
          <p:nvPr/>
        </p:nvSpPr>
        <p:spPr>
          <a:xfrm>
            <a:off x="4781583" y="4305599"/>
            <a:ext cx="160653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250 Hours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36"/>
          <p:cNvSpPr txBox="1"/>
          <p:nvPr/>
        </p:nvSpPr>
        <p:spPr>
          <a:xfrm>
            <a:off x="7142886" y="4305598"/>
            <a:ext cx="160653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450 Hours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0" name="Google Shape;430;p36"/>
          <p:cNvPicPr preferRelativeResize="0"/>
          <p:nvPr/>
        </p:nvPicPr>
        <p:blipFill rotWithShape="1">
          <a:blip r:embed="rId3">
            <a:alphaModFix/>
          </a:blip>
          <a:srcRect b="3601" l="25511" r="38041" t="0"/>
          <a:stretch/>
        </p:blipFill>
        <p:spPr>
          <a:xfrm>
            <a:off x="266583" y="1160377"/>
            <a:ext cx="1544573" cy="3064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36"/>
          <p:cNvPicPr preferRelativeResize="0"/>
          <p:nvPr/>
        </p:nvPicPr>
        <p:blipFill rotWithShape="1">
          <a:blip r:embed="rId4">
            <a:alphaModFix/>
          </a:blip>
          <a:srcRect b="6513" l="19763" r="48850" t="6437"/>
          <a:stretch/>
        </p:blipFill>
        <p:spPr>
          <a:xfrm>
            <a:off x="2483342" y="1224387"/>
            <a:ext cx="1442272" cy="3000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36"/>
          <p:cNvPicPr preferRelativeResize="0"/>
          <p:nvPr/>
        </p:nvPicPr>
        <p:blipFill rotWithShape="1">
          <a:blip r:embed="rId5">
            <a:alphaModFix/>
          </a:blip>
          <a:srcRect b="5748" l="20567" r="41262" t="0"/>
          <a:stretch/>
        </p:blipFill>
        <p:spPr>
          <a:xfrm>
            <a:off x="4698996" y="1184734"/>
            <a:ext cx="1684759" cy="312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36"/>
          <p:cNvPicPr preferRelativeResize="0"/>
          <p:nvPr/>
        </p:nvPicPr>
        <p:blipFill rotWithShape="1">
          <a:blip r:embed="rId6">
            <a:alphaModFix/>
          </a:blip>
          <a:srcRect b="6665" l="27579" r="38273" t="5057"/>
          <a:stretch/>
        </p:blipFill>
        <p:spPr>
          <a:xfrm>
            <a:off x="7135728" y="1308483"/>
            <a:ext cx="1545387" cy="29971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7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39" name="Google Shape;439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880" y="480060"/>
            <a:ext cx="8778240" cy="466344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37"/>
          <p:cNvSpPr txBox="1"/>
          <p:nvPr/>
        </p:nvSpPr>
        <p:spPr>
          <a:xfrm>
            <a:off x="7551682" y="2069664"/>
            <a:ext cx="61485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37"/>
          <p:cNvSpPr txBox="1"/>
          <p:nvPr/>
        </p:nvSpPr>
        <p:spPr>
          <a:xfrm>
            <a:off x="5541579" y="1145156"/>
            <a:ext cx="61485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37"/>
          <p:cNvSpPr txBox="1"/>
          <p:nvPr/>
        </p:nvSpPr>
        <p:spPr>
          <a:xfrm>
            <a:off x="3523592" y="2966073"/>
            <a:ext cx="61485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37"/>
          <p:cNvSpPr txBox="1"/>
          <p:nvPr/>
        </p:nvSpPr>
        <p:spPr>
          <a:xfrm>
            <a:off x="1545809" y="2966073"/>
            <a:ext cx="61485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37"/>
          <p:cNvSpPr txBox="1"/>
          <p:nvPr/>
        </p:nvSpPr>
        <p:spPr>
          <a:xfrm>
            <a:off x="7376686" y="1071356"/>
            <a:ext cx="151348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 = 0.0003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38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0" name="Google Shape;450;p38"/>
          <p:cNvSpPr txBox="1"/>
          <p:nvPr/>
        </p:nvSpPr>
        <p:spPr>
          <a:xfrm>
            <a:off x="2923139" y="662152"/>
            <a:ext cx="329772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‘Monterey’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38"/>
          <p:cNvSpPr txBox="1"/>
          <p:nvPr/>
        </p:nvSpPr>
        <p:spPr>
          <a:xfrm>
            <a:off x="402021" y="4305601"/>
            <a:ext cx="126348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 Hours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38"/>
          <p:cNvSpPr txBox="1"/>
          <p:nvPr/>
        </p:nvSpPr>
        <p:spPr>
          <a:xfrm>
            <a:off x="2420280" y="4305599"/>
            <a:ext cx="160653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 Hours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38"/>
          <p:cNvSpPr txBox="1"/>
          <p:nvPr/>
        </p:nvSpPr>
        <p:spPr>
          <a:xfrm>
            <a:off x="4781583" y="4305599"/>
            <a:ext cx="160653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250 Hours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38"/>
          <p:cNvSpPr txBox="1"/>
          <p:nvPr/>
        </p:nvSpPr>
        <p:spPr>
          <a:xfrm>
            <a:off x="7142886" y="4305598"/>
            <a:ext cx="160653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450 Hours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5" name="Google Shape;455;p38"/>
          <p:cNvPicPr preferRelativeResize="0"/>
          <p:nvPr/>
        </p:nvPicPr>
        <p:blipFill rotWithShape="1">
          <a:blip r:embed="rId3">
            <a:alphaModFix/>
          </a:blip>
          <a:srcRect b="36820" l="0" r="3357" t="21187"/>
          <a:stretch/>
        </p:blipFill>
        <p:spPr>
          <a:xfrm rot="-5400000">
            <a:off x="-467098" y="1935201"/>
            <a:ext cx="3001723" cy="1739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38"/>
          <p:cNvPicPr preferRelativeResize="0"/>
          <p:nvPr/>
        </p:nvPicPr>
        <p:blipFill rotWithShape="1">
          <a:blip r:embed="rId4">
            <a:alphaModFix/>
          </a:blip>
          <a:srcRect b="43201" l="3870" r="2336" t="14193"/>
          <a:stretch/>
        </p:blipFill>
        <p:spPr>
          <a:xfrm rot="-5400000">
            <a:off x="1633872" y="1850438"/>
            <a:ext cx="3151245" cy="190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38"/>
          <p:cNvPicPr preferRelativeResize="0"/>
          <p:nvPr/>
        </p:nvPicPr>
        <p:blipFill rotWithShape="1">
          <a:blip r:embed="rId5">
            <a:alphaModFix/>
          </a:blip>
          <a:srcRect b="2680" l="15488" r="43978" t="2144"/>
          <a:stretch/>
        </p:blipFill>
        <p:spPr>
          <a:xfrm>
            <a:off x="4694754" y="1245963"/>
            <a:ext cx="1774752" cy="3122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38"/>
          <p:cNvPicPr preferRelativeResize="0"/>
          <p:nvPr/>
        </p:nvPicPr>
        <p:blipFill rotWithShape="1">
          <a:blip r:embed="rId6">
            <a:alphaModFix/>
          </a:blip>
          <a:srcRect b="9579" l="26661" r="33789" t="3525"/>
          <a:stretch/>
        </p:blipFill>
        <p:spPr>
          <a:xfrm>
            <a:off x="6975633" y="1166648"/>
            <a:ext cx="1949766" cy="3213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9"/>
          <p:cNvSpPr txBox="1"/>
          <p:nvPr>
            <p:ph type="title"/>
          </p:nvPr>
        </p:nvSpPr>
        <p:spPr>
          <a:xfrm>
            <a:off x="457200" y="675085"/>
            <a:ext cx="8229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Conclusions – Exp 2</a:t>
            </a:r>
            <a:endParaRPr/>
          </a:p>
        </p:txBody>
      </p:sp>
      <p:sp>
        <p:nvSpPr>
          <p:cNvPr id="464" name="Google Shape;464;p39"/>
          <p:cNvSpPr txBox="1"/>
          <p:nvPr>
            <p:ph idx="1" type="body"/>
          </p:nvPr>
        </p:nvSpPr>
        <p:spPr>
          <a:xfrm>
            <a:off x="457200" y="1673705"/>
            <a:ext cx="8229600" cy="23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/>
              <a:t>0 hour and 450 hours produced less flowering across cultivars (except ‘Albion’)</a:t>
            </a:r>
            <a:endParaRPr/>
          </a:p>
          <a:p>
            <a:pPr indent="0" lvl="0" marL="1143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/>
              <a:t>100 hour treatment produced most trusses in SD cultivars</a:t>
            </a:r>
            <a:endParaRPr/>
          </a:p>
        </p:txBody>
      </p:sp>
      <p:sp>
        <p:nvSpPr>
          <p:cNvPr id="465" name="Google Shape;465;p39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40"/>
          <p:cNvSpPr txBox="1"/>
          <p:nvPr>
            <p:ph type="title"/>
          </p:nvPr>
        </p:nvSpPr>
        <p:spPr>
          <a:xfrm>
            <a:off x="457200" y="446485"/>
            <a:ext cx="8229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Main Takeaways</a:t>
            </a:r>
            <a:endParaRPr/>
          </a:p>
        </p:txBody>
      </p:sp>
      <p:sp>
        <p:nvSpPr>
          <p:cNvPr id="471" name="Google Shape;471;p40"/>
          <p:cNvSpPr txBox="1"/>
          <p:nvPr>
            <p:ph idx="1" type="body"/>
          </p:nvPr>
        </p:nvSpPr>
        <p:spPr>
          <a:xfrm>
            <a:off x="457200" y="1077487"/>
            <a:ext cx="8229600" cy="23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/>
              <a:t>0 hour and 450 hours produced less floral trusses across cultivars and experiments</a:t>
            </a:r>
            <a:endParaRPr/>
          </a:p>
          <a:p>
            <a:pPr indent="0" lvl="0" marL="1143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/>
              <a:t>Vegetative metrics like branch crowns and fresh mass mirrored trusses in SD cultivars in both experiments</a:t>
            </a:r>
            <a:endParaRPr/>
          </a:p>
          <a:p>
            <a:pPr indent="0" lvl="0" marL="1143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/>
              <a:t>Regardless of daily average temperature, rooted strawberry plants receiving moderate chill hours will produce more trusses than plants that have not received chill hours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472" name="Google Shape;472;p40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1"/>
          <p:cNvSpPr txBox="1"/>
          <p:nvPr>
            <p:ph type="title"/>
          </p:nvPr>
        </p:nvSpPr>
        <p:spPr>
          <a:xfrm>
            <a:off x="457200" y="675085"/>
            <a:ext cx="8229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Acknowledgements</a:t>
            </a:r>
            <a:endParaRPr/>
          </a:p>
        </p:txBody>
      </p:sp>
      <p:sp>
        <p:nvSpPr>
          <p:cNvPr id="478" name="Google Shape;478;p41"/>
          <p:cNvSpPr txBox="1"/>
          <p:nvPr>
            <p:ph idx="1" type="body"/>
          </p:nvPr>
        </p:nvSpPr>
        <p:spPr>
          <a:xfrm>
            <a:off x="457200" y="1720300"/>
            <a:ext cx="8229600" cy="23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2385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00"/>
              <a:buChar char="•"/>
            </a:pPr>
            <a:r>
              <a:rPr lang="en" sz="2100"/>
              <a:t>Mark Hoffmann, Ricardo Hernandez, Hsuan Chen, Terri Long</a:t>
            </a:r>
            <a:endParaRPr sz="2100"/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" sz="2100"/>
              <a:t>Very Berry Lab</a:t>
            </a:r>
            <a:endParaRPr sz="2100"/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" sz="2100"/>
              <a:t>NCSU Phytotron</a:t>
            </a:r>
            <a:endParaRPr sz="2100"/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" sz="2100"/>
              <a:t>Hernandez Lab</a:t>
            </a:r>
            <a:endParaRPr sz="2100"/>
          </a:p>
          <a:p>
            <a:pPr indent="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100"/>
          </a:p>
        </p:txBody>
      </p:sp>
      <p:pic>
        <p:nvPicPr>
          <p:cNvPr id="479" name="Google Shape;479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8175" y="2960538"/>
            <a:ext cx="2231625" cy="143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233" y="3388512"/>
            <a:ext cx="1828919" cy="1437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02425" y="4400176"/>
            <a:ext cx="2852776" cy="6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42059" y="3723550"/>
            <a:ext cx="1344500" cy="551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of several people smiling towards the camera and making hearts with their hands. From left to right: Abigail Pope, Marcella Daubermann, Lizeth Vigil, Kim Healy, Lexie McDaniel, Leah Guercio, Joy Johnson, Mark Hoffmann, Caleb Stephenson, Ibraheem Olasupo, Alexa Artis, Michael Palmer and Sarah Barbee." id="483" name="Google Shape;483;p4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692775" y="2927046"/>
            <a:ext cx="3214159" cy="1593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42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89" name="Google Shape;489;p42"/>
          <p:cNvPicPr preferRelativeResize="0"/>
          <p:nvPr/>
        </p:nvPicPr>
        <p:blipFill rotWithShape="1">
          <a:blip r:embed="rId3">
            <a:alphaModFix/>
          </a:blip>
          <a:srcRect b="39091" l="35063" r="13807" t="39677"/>
          <a:stretch/>
        </p:blipFill>
        <p:spPr>
          <a:xfrm rot="-5400000">
            <a:off x="1208218" y="1783155"/>
            <a:ext cx="2451402" cy="1529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42"/>
          <p:cNvPicPr preferRelativeResize="0"/>
          <p:nvPr/>
        </p:nvPicPr>
        <p:blipFill rotWithShape="1">
          <a:blip r:embed="rId4">
            <a:alphaModFix/>
          </a:blip>
          <a:srcRect b="38696" l="23767" r="11132" t="30333"/>
          <a:stretch/>
        </p:blipFill>
        <p:spPr>
          <a:xfrm rot="-5400000">
            <a:off x="3057801" y="1935256"/>
            <a:ext cx="2248179" cy="1382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42"/>
          <p:cNvPicPr preferRelativeResize="0"/>
          <p:nvPr/>
        </p:nvPicPr>
        <p:blipFill rotWithShape="1">
          <a:blip r:embed="rId5">
            <a:alphaModFix/>
          </a:blip>
          <a:srcRect b="34595" l="24978" r="9971" t="32491"/>
          <a:stretch/>
        </p:blipFill>
        <p:spPr>
          <a:xfrm rot="-5400000">
            <a:off x="4835509" y="1700266"/>
            <a:ext cx="2315202" cy="1785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42"/>
          <p:cNvPicPr preferRelativeResize="0"/>
          <p:nvPr/>
        </p:nvPicPr>
        <p:blipFill rotWithShape="1">
          <a:blip r:embed="rId6">
            <a:alphaModFix/>
          </a:blip>
          <a:srcRect b="38821" l="14661" r="14191" t="27050"/>
          <a:stretch/>
        </p:blipFill>
        <p:spPr>
          <a:xfrm rot="-5400000">
            <a:off x="6646289" y="1729755"/>
            <a:ext cx="2361438" cy="1726244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42"/>
          <p:cNvSpPr txBox="1"/>
          <p:nvPr/>
        </p:nvSpPr>
        <p:spPr>
          <a:xfrm>
            <a:off x="2208489" y="3953125"/>
            <a:ext cx="361800" cy="4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42"/>
          <p:cNvSpPr txBox="1"/>
          <p:nvPr/>
        </p:nvSpPr>
        <p:spPr>
          <a:xfrm>
            <a:off x="4084052" y="3953113"/>
            <a:ext cx="361800" cy="4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42"/>
          <p:cNvSpPr txBox="1"/>
          <p:nvPr/>
        </p:nvSpPr>
        <p:spPr>
          <a:xfrm>
            <a:off x="5922652" y="3953113"/>
            <a:ext cx="361800" cy="4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42"/>
          <p:cNvSpPr txBox="1"/>
          <p:nvPr/>
        </p:nvSpPr>
        <p:spPr>
          <a:xfrm>
            <a:off x="7614902" y="3966163"/>
            <a:ext cx="361800" cy="4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42"/>
          <p:cNvSpPr txBox="1"/>
          <p:nvPr/>
        </p:nvSpPr>
        <p:spPr>
          <a:xfrm>
            <a:off x="694964" y="4007575"/>
            <a:ext cx="310200" cy="3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42"/>
          <p:cNvSpPr txBox="1"/>
          <p:nvPr/>
        </p:nvSpPr>
        <p:spPr>
          <a:xfrm>
            <a:off x="258424" y="2039157"/>
            <a:ext cx="1183279" cy="79526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root growth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42"/>
          <p:cNvSpPr txBox="1"/>
          <p:nvPr>
            <p:ph type="title"/>
          </p:nvPr>
        </p:nvSpPr>
        <p:spPr>
          <a:xfrm>
            <a:off x="457200" y="482385"/>
            <a:ext cx="8229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Root Rating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 txBox="1"/>
          <p:nvPr>
            <p:ph type="title"/>
          </p:nvPr>
        </p:nvSpPr>
        <p:spPr>
          <a:xfrm>
            <a:off x="457200" y="510510"/>
            <a:ext cx="8229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Materials and Methods</a:t>
            </a:r>
            <a:endParaRPr/>
          </a:p>
        </p:txBody>
      </p:sp>
      <p:sp>
        <p:nvSpPr>
          <p:cNvPr id="105" name="Google Shape;105;p7"/>
          <p:cNvSpPr txBox="1"/>
          <p:nvPr/>
        </p:nvSpPr>
        <p:spPr>
          <a:xfrm>
            <a:off x="586000" y="1311800"/>
            <a:ext cx="2404800" cy="22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Materials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‘Chandler’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‘Sensation’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‘Albion’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‘Monterey’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 plants/cv/tmnt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Measurements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Crown diameter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Root number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Leaf count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Fresh mass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7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7" name="Google Shape;10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90800" y="1530426"/>
            <a:ext cx="3903832" cy="276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7"/>
          <p:cNvPicPr preferRelativeResize="0"/>
          <p:nvPr/>
        </p:nvPicPr>
        <p:blipFill rotWithShape="1">
          <a:blip r:embed="rId4">
            <a:alphaModFix/>
          </a:blip>
          <a:srcRect b="35913" l="25155" r="48178" t="27751"/>
          <a:stretch/>
        </p:blipFill>
        <p:spPr>
          <a:xfrm>
            <a:off x="6967284" y="1204330"/>
            <a:ext cx="1593110" cy="1628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7"/>
          <p:cNvPicPr preferRelativeResize="0"/>
          <p:nvPr/>
        </p:nvPicPr>
        <p:blipFill rotWithShape="1">
          <a:blip r:embed="rId5">
            <a:alphaModFix/>
          </a:blip>
          <a:srcRect b="28715" l="21715" r="41742" t="15609"/>
          <a:stretch/>
        </p:blipFill>
        <p:spPr>
          <a:xfrm>
            <a:off x="6967284" y="2915164"/>
            <a:ext cx="1621309" cy="185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43"/>
          <p:cNvSpPr txBox="1"/>
          <p:nvPr>
            <p:ph type="title"/>
          </p:nvPr>
        </p:nvSpPr>
        <p:spPr>
          <a:xfrm>
            <a:off x="457188" y="451576"/>
            <a:ext cx="8229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/>
              <a:t>Vegetaive Development – ‘Chandler’</a:t>
            </a:r>
            <a:endParaRPr sz="2400"/>
          </a:p>
        </p:txBody>
      </p:sp>
      <p:sp>
        <p:nvSpPr>
          <p:cNvPr id="505" name="Google Shape;505;p43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506" name="Google Shape;506;p43"/>
          <p:cNvGraphicFramePr/>
          <p:nvPr/>
        </p:nvGraphicFramePr>
        <p:xfrm>
          <a:off x="995650" y="141025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{526AB78F-7572-4D98-AA2D-2CE6526150F7}</a:tableStyleId>
              </a:tblPr>
              <a:tblGrid>
                <a:gridCol w="1788175"/>
                <a:gridCol w="1788175"/>
                <a:gridCol w="1788175"/>
                <a:gridCol w="1788175"/>
              </a:tblGrid>
              <a:tr h="66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b="1" sz="16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Branch Crowns</a:t>
                      </a:r>
                      <a:endParaRPr b="1" sz="16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Root Score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(1-5)</a:t>
                      </a:r>
                      <a:endParaRPr b="1" sz="16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Fresh Mass (g)</a:t>
                      </a:r>
                      <a:endParaRPr b="1" sz="16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2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0 Hours</a:t>
                      </a:r>
                      <a:endParaRPr b="1" sz="16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0.333 B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4.667 a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25.157 NS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2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100 Hours</a:t>
                      </a:r>
                      <a:endParaRPr b="1" sz="16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3.467 A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3.8 b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34.563 NS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2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250 Hours</a:t>
                      </a:r>
                      <a:endParaRPr b="1" sz="16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55563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2.867 A</a:t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3.733 b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34.369 NS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2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450 Hours</a:t>
                      </a:r>
                      <a:endParaRPr b="1" sz="16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55563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0.4 B</a:t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5.0 a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31.795 NS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44"/>
          <p:cNvSpPr txBox="1"/>
          <p:nvPr>
            <p:ph type="title"/>
          </p:nvPr>
        </p:nvSpPr>
        <p:spPr>
          <a:xfrm>
            <a:off x="457188" y="451576"/>
            <a:ext cx="8229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/>
              <a:t>Vegetaive Development – ‘Sensation’</a:t>
            </a:r>
            <a:endParaRPr sz="2400"/>
          </a:p>
        </p:txBody>
      </p:sp>
      <p:sp>
        <p:nvSpPr>
          <p:cNvPr id="512" name="Google Shape;512;p44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513" name="Google Shape;513;p44"/>
          <p:cNvGraphicFramePr/>
          <p:nvPr/>
        </p:nvGraphicFramePr>
        <p:xfrm>
          <a:off x="995650" y="141025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{526AB78F-7572-4D98-AA2D-2CE6526150F7}</a:tableStyleId>
              </a:tblPr>
              <a:tblGrid>
                <a:gridCol w="1788175"/>
                <a:gridCol w="1788175"/>
                <a:gridCol w="1788175"/>
                <a:gridCol w="1788175"/>
              </a:tblGrid>
              <a:tr h="66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b="1" sz="16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Branch Crowns</a:t>
                      </a:r>
                      <a:endParaRPr b="1" sz="16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Root Score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(1-5)</a:t>
                      </a:r>
                      <a:endParaRPr b="1" sz="16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Fresh Mass (g)</a:t>
                      </a:r>
                      <a:endParaRPr b="1" sz="16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2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0 Hours</a:t>
                      </a:r>
                      <a:endParaRPr b="1" sz="16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0.8 B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4.533 ab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24.41 NS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2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100 Hours</a:t>
                      </a:r>
                      <a:endParaRPr b="1" sz="16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2.533 A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3.8 b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31.082 NS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2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250 Hours</a:t>
                      </a:r>
                      <a:endParaRPr b="1" sz="16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55563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2.733 A</a:t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4.067 ab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32.633 NS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2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450 Hours</a:t>
                      </a:r>
                      <a:endParaRPr b="1" sz="16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55563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0.733 B</a:t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4.733 a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27.424 NS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5"/>
          <p:cNvSpPr txBox="1"/>
          <p:nvPr>
            <p:ph type="title"/>
          </p:nvPr>
        </p:nvSpPr>
        <p:spPr>
          <a:xfrm>
            <a:off x="457188" y="451576"/>
            <a:ext cx="8229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/>
              <a:t>Vegetaive Development – ‘Albion’</a:t>
            </a:r>
            <a:endParaRPr sz="2400"/>
          </a:p>
        </p:txBody>
      </p:sp>
      <p:sp>
        <p:nvSpPr>
          <p:cNvPr id="519" name="Google Shape;519;p45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520" name="Google Shape;520;p45"/>
          <p:cNvGraphicFramePr/>
          <p:nvPr/>
        </p:nvGraphicFramePr>
        <p:xfrm>
          <a:off x="995650" y="141025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{526AB78F-7572-4D98-AA2D-2CE6526150F7}</a:tableStyleId>
              </a:tblPr>
              <a:tblGrid>
                <a:gridCol w="1788175"/>
                <a:gridCol w="1788175"/>
                <a:gridCol w="1788175"/>
                <a:gridCol w="1788175"/>
              </a:tblGrid>
              <a:tr h="66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b="1" sz="16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Branch Crowns</a:t>
                      </a:r>
                      <a:endParaRPr b="1" sz="16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Root Score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(1-5)</a:t>
                      </a:r>
                      <a:endParaRPr b="1" sz="16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Fresh Mass (g)</a:t>
                      </a:r>
                      <a:endParaRPr b="1" sz="16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2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0 Hours</a:t>
                      </a:r>
                      <a:endParaRPr b="1" sz="16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2.0 B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3.933 ns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21.49 B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2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100 Hours</a:t>
                      </a:r>
                      <a:endParaRPr b="1" sz="16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3.067 A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4.067 ns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35.447 A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2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250 Hours</a:t>
                      </a:r>
                      <a:endParaRPr b="1" sz="16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55563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3.267 A</a:t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4.133 ns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34.103 A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2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450 Hours</a:t>
                      </a:r>
                      <a:endParaRPr b="1" sz="16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55563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2.267 AB</a:t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4.267 ns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22.208 B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46"/>
          <p:cNvSpPr txBox="1"/>
          <p:nvPr>
            <p:ph type="title"/>
          </p:nvPr>
        </p:nvSpPr>
        <p:spPr>
          <a:xfrm>
            <a:off x="457188" y="451576"/>
            <a:ext cx="8229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/>
              <a:t>Vegetaive Development – ‘Monterey’</a:t>
            </a:r>
            <a:endParaRPr sz="2400"/>
          </a:p>
        </p:txBody>
      </p:sp>
      <p:sp>
        <p:nvSpPr>
          <p:cNvPr id="526" name="Google Shape;526;p46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527" name="Google Shape;527;p46"/>
          <p:cNvGraphicFramePr/>
          <p:nvPr/>
        </p:nvGraphicFramePr>
        <p:xfrm>
          <a:off x="995650" y="141025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{526AB78F-7572-4D98-AA2D-2CE6526150F7}</a:tableStyleId>
              </a:tblPr>
              <a:tblGrid>
                <a:gridCol w="1788175"/>
                <a:gridCol w="1788175"/>
                <a:gridCol w="1788175"/>
                <a:gridCol w="1788175"/>
              </a:tblGrid>
              <a:tr h="66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b="1" sz="16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Branch Crowns</a:t>
                      </a:r>
                      <a:endParaRPr b="1" sz="16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Root Score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(1-5)</a:t>
                      </a:r>
                      <a:endParaRPr b="1" sz="16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Fresh Mass (g)</a:t>
                      </a:r>
                      <a:endParaRPr b="1" sz="16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2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0 Hours</a:t>
                      </a:r>
                      <a:endParaRPr b="1" sz="16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2.357 B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4.143 ns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26.896 AB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2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100 Hours</a:t>
                      </a:r>
                      <a:endParaRPr b="1" sz="16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3.267 AB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3.8 ns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29.703 AB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2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250 Hours</a:t>
                      </a:r>
                      <a:endParaRPr b="1" sz="16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55563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4.0 A</a:t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4.133 ns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33.049 A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2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450 Hours</a:t>
                      </a:r>
                      <a:endParaRPr b="1" sz="16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55563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2.786 B</a:t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4.071 ns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23.488 B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7"/>
          <p:cNvSpPr txBox="1"/>
          <p:nvPr>
            <p:ph type="title"/>
          </p:nvPr>
        </p:nvSpPr>
        <p:spPr>
          <a:xfrm>
            <a:off x="457188" y="451576"/>
            <a:ext cx="8229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/>
              <a:t>Vegetaive Development – ‘Chandler’</a:t>
            </a:r>
            <a:endParaRPr sz="2400"/>
          </a:p>
        </p:txBody>
      </p:sp>
      <p:sp>
        <p:nvSpPr>
          <p:cNvPr id="533" name="Google Shape;533;p47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534" name="Google Shape;534;p47"/>
          <p:cNvGraphicFramePr/>
          <p:nvPr/>
        </p:nvGraphicFramePr>
        <p:xfrm>
          <a:off x="995650" y="141025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{526AB78F-7572-4D98-AA2D-2CE6526150F7}</a:tableStyleId>
              </a:tblPr>
              <a:tblGrid>
                <a:gridCol w="1788175"/>
                <a:gridCol w="1788175"/>
                <a:gridCol w="1788175"/>
                <a:gridCol w="1788175"/>
              </a:tblGrid>
              <a:tr h="66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b="1" sz="16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Branch Crowns</a:t>
                      </a:r>
                      <a:endParaRPr b="1" sz="16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Root Score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(1-5)</a:t>
                      </a:r>
                      <a:endParaRPr b="1" sz="16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Fresh Mass (g)</a:t>
                      </a:r>
                      <a:endParaRPr b="1" sz="16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2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0 Hours</a:t>
                      </a:r>
                      <a:endParaRPr b="1" sz="16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3.333 B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3.467 ab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19.107 AB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2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100 Hours</a:t>
                      </a:r>
                      <a:endParaRPr b="1" sz="16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4.333 A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4.2 a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24.877 A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2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250 Hours</a:t>
                      </a:r>
                      <a:endParaRPr b="1" sz="16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55563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1.867 C</a:t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3.0 b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15.324 B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2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450 Hours</a:t>
                      </a:r>
                      <a:endParaRPr b="1" sz="16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55563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1.467 C</a:t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2.8 b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13.545 B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48"/>
          <p:cNvSpPr txBox="1"/>
          <p:nvPr>
            <p:ph type="title"/>
          </p:nvPr>
        </p:nvSpPr>
        <p:spPr>
          <a:xfrm>
            <a:off x="457188" y="451576"/>
            <a:ext cx="8229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/>
              <a:t>Vegetaive Development – ‘Sensation’</a:t>
            </a:r>
            <a:endParaRPr sz="2400"/>
          </a:p>
        </p:txBody>
      </p:sp>
      <p:sp>
        <p:nvSpPr>
          <p:cNvPr id="540" name="Google Shape;540;p48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541" name="Google Shape;541;p48"/>
          <p:cNvGraphicFramePr/>
          <p:nvPr/>
        </p:nvGraphicFramePr>
        <p:xfrm>
          <a:off x="995650" y="141025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{526AB78F-7572-4D98-AA2D-2CE6526150F7}</a:tableStyleId>
              </a:tblPr>
              <a:tblGrid>
                <a:gridCol w="1788175"/>
                <a:gridCol w="1788175"/>
                <a:gridCol w="1788175"/>
                <a:gridCol w="1788175"/>
              </a:tblGrid>
              <a:tr h="66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b="1" sz="16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Branch Crowns</a:t>
                      </a:r>
                      <a:endParaRPr b="1" sz="16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Root Score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(1-5)</a:t>
                      </a:r>
                      <a:endParaRPr b="1" sz="16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Fresh Mass (g)</a:t>
                      </a:r>
                      <a:endParaRPr b="1" sz="16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2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0 Hours</a:t>
                      </a:r>
                      <a:endParaRPr b="1" sz="16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1.6 B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3.6 ab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19.075 AB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2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100 Hours</a:t>
                      </a:r>
                      <a:endParaRPr b="1" sz="16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4.333 A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4.0 a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21.902 A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2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250 Hours</a:t>
                      </a:r>
                      <a:endParaRPr b="1" sz="16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55563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1.533 B</a:t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3.067 ab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16.043 AB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2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450 Hours</a:t>
                      </a:r>
                      <a:endParaRPr b="1" sz="16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55563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2.467 B</a:t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2.867 b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13.917 B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49"/>
          <p:cNvSpPr txBox="1"/>
          <p:nvPr>
            <p:ph type="title"/>
          </p:nvPr>
        </p:nvSpPr>
        <p:spPr>
          <a:xfrm>
            <a:off x="457188" y="451576"/>
            <a:ext cx="8229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/>
              <a:t>Vegetaive Development – ‘Albion’</a:t>
            </a:r>
            <a:endParaRPr sz="2400"/>
          </a:p>
        </p:txBody>
      </p:sp>
      <p:sp>
        <p:nvSpPr>
          <p:cNvPr id="547" name="Google Shape;547;p49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548" name="Google Shape;548;p49"/>
          <p:cNvGraphicFramePr/>
          <p:nvPr/>
        </p:nvGraphicFramePr>
        <p:xfrm>
          <a:off x="995650" y="141025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{526AB78F-7572-4D98-AA2D-2CE6526150F7}</a:tableStyleId>
              </a:tblPr>
              <a:tblGrid>
                <a:gridCol w="1788175"/>
                <a:gridCol w="1788175"/>
                <a:gridCol w="1788175"/>
                <a:gridCol w="1788175"/>
              </a:tblGrid>
              <a:tr h="66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b="1" sz="16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Branch Crowns</a:t>
                      </a:r>
                      <a:endParaRPr b="1" sz="16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Root Score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(1-5)</a:t>
                      </a:r>
                      <a:endParaRPr b="1" sz="16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Fresh Mass (g)</a:t>
                      </a:r>
                      <a:endParaRPr b="1" sz="16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2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0 Hours</a:t>
                      </a:r>
                      <a:endParaRPr b="1" sz="16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2.214 NS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3.214 ns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17.882 A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2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100 Hours</a:t>
                      </a:r>
                      <a:endParaRPr b="1" sz="16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2.625 NS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3.25 ns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17.335 A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2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250 Hours</a:t>
                      </a:r>
                      <a:endParaRPr b="1" sz="16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55563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2.467 NS</a:t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3.067 ns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14.477 AB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2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450 Hours</a:t>
                      </a:r>
                      <a:endParaRPr b="1" sz="16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55563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2.0 NS</a:t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2.733 ns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11.15 B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50"/>
          <p:cNvSpPr txBox="1"/>
          <p:nvPr>
            <p:ph type="title"/>
          </p:nvPr>
        </p:nvSpPr>
        <p:spPr>
          <a:xfrm>
            <a:off x="457188" y="451576"/>
            <a:ext cx="8229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/>
              <a:t>Vegetaive Development – ‘Monterey’</a:t>
            </a:r>
            <a:endParaRPr sz="2400"/>
          </a:p>
        </p:txBody>
      </p:sp>
      <p:sp>
        <p:nvSpPr>
          <p:cNvPr id="554" name="Google Shape;554;p50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555" name="Google Shape;555;p50"/>
          <p:cNvGraphicFramePr/>
          <p:nvPr/>
        </p:nvGraphicFramePr>
        <p:xfrm>
          <a:off x="995650" y="141025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{526AB78F-7572-4D98-AA2D-2CE6526150F7}</a:tableStyleId>
              </a:tblPr>
              <a:tblGrid>
                <a:gridCol w="1788175"/>
                <a:gridCol w="1788175"/>
                <a:gridCol w="1788175"/>
                <a:gridCol w="1788175"/>
              </a:tblGrid>
              <a:tr h="66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b="1" sz="16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Branch Crowns</a:t>
                      </a:r>
                      <a:endParaRPr b="1" sz="16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Root Score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(1-5)</a:t>
                      </a:r>
                      <a:endParaRPr b="1" sz="16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Fresh Mass (g)</a:t>
                      </a:r>
                      <a:endParaRPr b="1" sz="16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2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0 Hours</a:t>
                      </a:r>
                      <a:endParaRPr b="1" sz="16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2.2 C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3.2 ns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20.255 NS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2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100 Hours</a:t>
                      </a:r>
                      <a:endParaRPr b="1" sz="16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3.467 AB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3.8 ns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21.045 NS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2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250 Hours</a:t>
                      </a:r>
                      <a:endParaRPr b="1" sz="16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55563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3.733 A</a:t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3.4 ns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18.567 NS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2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450 Hours</a:t>
                      </a:r>
                      <a:endParaRPr b="1" sz="16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55563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2.333 BC</a:t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3.067 ns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15.06 NS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8"/>
          <p:cNvSpPr txBox="1"/>
          <p:nvPr>
            <p:ph type="title"/>
          </p:nvPr>
        </p:nvSpPr>
        <p:spPr>
          <a:xfrm>
            <a:off x="457200" y="510510"/>
            <a:ext cx="8229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Materials and Methods</a:t>
            </a:r>
            <a:endParaRPr/>
          </a:p>
        </p:txBody>
      </p:sp>
      <p:sp>
        <p:nvSpPr>
          <p:cNvPr id="115" name="Google Shape;115;p8"/>
          <p:cNvSpPr txBox="1"/>
          <p:nvPr/>
        </p:nvSpPr>
        <p:spPr>
          <a:xfrm>
            <a:off x="4877425" y="1311800"/>
            <a:ext cx="3103800" cy="22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Rooting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 days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°C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 hr photoperiod (SD)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 hr photoperiod (LD)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95-105 µmol*m</a:t>
            </a:r>
            <a:r>
              <a:rPr b="0" baseline="3000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-2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*s</a:t>
            </a:r>
            <a:r>
              <a:rPr b="0" baseline="3000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-1</a:t>
            </a:r>
            <a:endParaRPr b="0" baseline="3000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430-450 ppm CO</a:t>
            </a:r>
            <a:r>
              <a:rPr b="0" baseline="-2500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Measurements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Crown diameter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Root score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Leaf count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" name="Google Shape;116;p8"/>
          <p:cNvPicPr preferRelativeResize="0"/>
          <p:nvPr/>
        </p:nvPicPr>
        <p:blipFill rotWithShape="1">
          <a:blip r:embed="rId3">
            <a:alphaModFix/>
          </a:blip>
          <a:srcRect b="31500" l="0" r="0" t="0"/>
          <a:stretch/>
        </p:blipFill>
        <p:spPr>
          <a:xfrm>
            <a:off x="520262" y="1289290"/>
            <a:ext cx="4114800" cy="3614924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8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9"/>
          <p:cNvSpPr txBox="1"/>
          <p:nvPr>
            <p:ph type="title"/>
          </p:nvPr>
        </p:nvSpPr>
        <p:spPr>
          <a:xfrm>
            <a:off x="457200" y="510510"/>
            <a:ext cx="8229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Materials and Methods</a:t>
            </a:r>
            <a:endParaRPr/>
          </a:p>
        </p:txBody>
      </p:sp>
      <p:sp>
        <p:nvSpPr>
          <p:cNvPr id="123" name="Google Shape;123;p9"/>
          <p:cNvSpPr txBox="1"/>
          <p:nvPr/>
        </p:nvSpPr>
        <p:spPr>
          <a:xfrm>
            <a:off x="217700" y="1311800"/>
            <a:ext cx="2971800" cy="28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Treatments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42 days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 hr photoperiod (SD)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 hr photoperiod (LD)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138-150 µmol*m</a:t>
            </a:r>
            <a:r>
              <a:rPr b="0" baseline="3000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-2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*s</a:t>
            </a:r>
            <a:r>
              <a:rPr b="0" baseline="3000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-1</a:t>
            </a:r>
            <a:endParaRPr b="0" baseline="3000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430-450 ppm CO</a:t>
            </a:r>
            <a:r>
              <a:rPr b="0" baseline="-2500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Measurements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Crown diameter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Root score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Leaf count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Fresh mass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 mapping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4" name="Google Shape;124;p9"/>
          <p:cNvGrpSpPr/>
          <p:nvPr/>
        </p:nvGrpSpPr>
        <p:grpSpPr>
          <a:xfrm>
            <a:off x="5975042" y="2100887"/>
            <a:ext cx="1241933" cy="2068421"/>
            <a:chOff x="4108150" y="1861613"/>
            <a:chExt cx="1595700" cy="2770825"/>
          </a:xfrm>
        </p:grpSpPr>
        <p:grpSp>
          <p:nvGrpSpPr>
            <p:cNvPr id="125" name="Google Shape;125;p9"/>
            <p:cNvGrpSpPr/>
            <p:nvPr/>
          </p:nvGrpSpPr>
          <p:grpSpPr>
            <a:xfrm rot="-5400000">
              <a:off x="3828931" y="2979155"/>
              <a:ext cx="2154150" cy="535728"/>
              <a:chOff x="1820710" y="1648072"/>
              <a:chExt cx="1514022" cy="356487"/>
            </a:xfrm>
          </p:grpSpPr>
          <p:sp>
            <p:nvSpPr>
              <p:cNvPr id="126" name="Google Shape;126;p9"/>
              <p:cNvSpPr/>
              <p:nvPr/>
            </p:nvSpPr>
            <p:spPr>
              <a:xfrm>
                <a:off x="1820710" y="1648072"/>
                <a:ext cx="148200" cy="167400"/>
              </a:xfrm>
              <a:prstGeom prst="ellipse">
                <a:avLst/>
              </a:prstGeom>
              <a:solidFill>
                <a:srgbClr val="00FF00"/>
              </a:solidFill>
              <a:ln cap="flat" cmpd="sng" w="9525">
                <a:solidFill>
                  <a:srgbClr val="00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9"/>
              <p:cNvSpPr/>
              <p:nvPr/>
            </p:nvSpPr>
            <p:spPr>
              <a:xfrm>
                <a:off x="2133214" y="1648072"/>
                <a:ext cx="148200" cy="167400"/>
              </a:xfrm>
              <a:prstGeom prst="ellipse">
                <a:avLst/>
              </a:prstGeom>
              <a:solidFill>
                <a:srgbClr val="38761D"/>
              </a:solidFill>
              <a:ln cap="flat" cmpd="sng" w="9525">
                <a:solidFill>
                  <a:srgbClr val="38761D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9"/>
              <p:cNvSpPr/>
              <p:nvPr/>
            </p:nvSpPr>
            <p:spPr>
              <a:xfrm>
                <a:off x="2445717" y="1648072"/>
                <a:ext cx="148200" cy="167400"/>
              </a:xfrm>
              <a:prstGeom prst="ellipse">
                <a:avLst/>
              </a:prstGeom>
              <a:solidFill>
                <a:srgbClr val="00FF00"/>
              </a:solidFill>
              <a:ln cap="flat" cmpd="sng" w="9525">
                <a:solidFill>
                  <a:srgbClr val="00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9"/>
              <p:cNvSpPr/>
              <p:nvPr/>
            </p:nvSpPr>
            <p:spPr>
              <a:xfrm>
                <a:off x="2758220" y="1648072"/>
                <a:ext cx="148200" cy="167400"/>
              </a:xfrm>
              <a:prstGeom prst="ellipse">
                <a:avLst/>
              </a:prstGeom>
              <a:solidFill>
                <a:srgbClr val="38761D"/>
              </a:solidFill>
              <a:ln cap="flat" cmpd="sng" w="9525">
                <a:solidFill>
                  <a:srgbClr val="38761D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9"/>
              <p:cNvSpPr/>
              <p:nvPr/>
            </p:nvSpPr>
            <p:spPr>
              <a:xfrm>
                <a:off x="3038249" y="1648072"/>
                <a:ext cx="148200" cy="167400"/>
              </a:xfrm>
              <a:prstGeom prst="ellipse">
                <a:avLst/>
              </a:prstGeom>
              <a:solidFill>
                <a:srgbClr val="00FF00"/>
              </a:solidFill>
              <a:ln cap="flat" cmpd="sng" w="9525">
                <a:solidFill>
                  <a:srgbClr val="00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9"/>
              <p:cNvSpPr/>
              <p:nvPr/>
            </p:nvSpPr>
            <p:spPr>
              <a:xfrm>
                <a:off x="1968993" y="1837159"/>
                <a:ext cx="148200" cy="167400"/>
              </a:xfrm>
              <a:prstGeom prst="ellipse">
                <a:avLst/>
              </a:prstGeom>
              <a:solidFill>
                <a:srgbClr val="38761D"/>
              </a:solidFill>
              <a:ln cap="flat" cmpd="sng" w="9525">
                <a:solidFill>
                  <a:srgbClr val="38761D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9"/>
              <p:cNvSpPr/>
              <p:nvPr/>
            </p:nvSpPr>
            <p:spPr>
              <a:xfrm>
                <a:off x="2281496" y="1837159"/>
                <a:ext cx="148200" cy="167400"/>
              </a:xfrm>
              <a:prstGeom prst="ellipse">
                <a:avLst/>
              </a:prstGeom>
              <a:solidFill>
                <a:srgbClr val="00FF00"/>
              </a:solidFill>
              <a:ln cap="flat" cmpd="sng" w="9525">
                <a:solidFill>
                  <a:srgbClr val="00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33;p9"/>
              <p:cNvSpPr/>
              <p:nvPr/>
            </p:nvSpPr>
            <p:spPr>
              <a:xfrm>
                <a:off x="2593999" y="1837159"/>
                <a:ext cx="148200" cy="167400"/>
              </a:xfrm>
              <a:prstGeom prst="ellipse">
                <a:avLst/>
              </a:prstGeom>
              <a:solidFill>
                <a:srgbClr val="38761D"/>
              </a:solidFill>
              <a:ln cap="flat" cmpd="sng" w="9525">
                <a:solidFill>
                  <a:srgbClr val="38761D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9"/>
              <p:cNvSpPr/>
              <p:nvPr/>
            </p:nvSpPr>
            <p:spPr>
              <a:xfrm>
                <a:off x="2906503" y="1837159"/>
                <a:ext cx="148200" cy="167400"/>
              </a:xfrm>
              <a:prstGeom prst="ellipse">
                <a:avLst/>
              </a:prstGeom>
              <a:solidFill>
                <a:srgbClr val="00FF00"/>
              </a:solidFill>
              <a:ln cap="flat" cmpd="sng" w="9525">
                <a:solidFill>
                  <a:srgbClr val="00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9"/>
              <p:cNvSpPr/>
              <p:nvPr/>
            </p:nvSpPr>
            <p:spPr>
              <a:xfrm>
                <a:off x="3186532" y="1837159"/>
                <a:ext cx="148200" cy="167400"/>
              </a:xfrm>
              <a:prstGeom prst="ellipse">
                <a:avLst/>
              </a:prstGeom>
              <a:solidFill>
                <a:srgbClr val="38761D"/>
              </a:solidFill>
              <a:ln cap="flat" cmpd="sng" w="9525">
                <a:solidFill>
                  <a:srgbClr val="38761D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6" name="Google Shape;136;p9"/>
            <p:cNvGrpSpPr/>
            <p:nvPr/>
          </p:nvGrpSpPr>
          <p:grpSpPr>
            <a:xfrm>
              <a:off x="4108150" y="1861613"/>
              <a:ext cx="1595700" cy="2770825"/>
              <a:chOff x="6003025" y="1861600"/>
              <a:chExt cx="1595700" cy="2770825"/>
            </a:xfrm>
          </p:grpSpPr>
          <p:sp>
            <p:nvSpPr>
              <p:cNvPr id="137" name="Google Shape;137;p9"/>
              <p:cNvSpPr/>
              <p:nvPr/>
            </p:nvSpPr>
            <p:spPr>
              <a:xfrm>
                <a:off x="6003025" y="1861600"/>
                <a:ext cx="1595700" cy="2770800"/>
              </a:xfrm>
              <a:prstGeom prst="rect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9"/>
              <p:cNvSpPr/>
              <p:nvPr/>
            </p:nvSpPr>
            <p:spPr>
              <a:xfrm>
                <a:off x="6003025" y="1861625"/>
                <a:ext cx="135000" cy="2770800"/>
              </a:xfrm>
              <a:prstGeom prst="rect">
                <a:avLst/>
              </a:prstGeom>
              <a:solidFill>
                <a:srgbClr val="FFFF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9"/>
              <p:cNvSpPr/>
              <p:nvPr/>
            </p:nvSpPr>
            <p:spPr>
              <a:xfrm>
                <a:off x="7463725" y="1861613"/>
                <a:ext cx="135000" cy="2770800"/>
              </a:xfrm>
              <a:prstGeom prst="rect">
                <a:avLst/>
              </a:prstGeom>
              <a:solidFill>
                <a:srgbClr val="FFFF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40" name="Google Shape;140;p9"/>
          <p:cNvSpPr txBox="1"/>
          <p:nvPr/>
        </p:nvSpPr>
        <p:spPr>
          <a:xfrm>
            <a:off x="6225329" y="1769850"/>
            <a:ext cx="741300" cy="2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Shelf 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9"/>
          <p:cNvSpPr/>
          <p:nvPr/>
        </p:nvSpPr>
        <p:spPr>
          <a:xfrm>
            <a:off x="7639041" y="2544003"/>
            <a:ext cx="195900" cy="157500"/>
          </a:xfrm>
          <a:prstGeom prst="ellipse">
            <a:avLst/>
          </a:prstGeom>
          <a:solidFill>
            <a:srgbClr val="00FF00"/>
          </a:solidFill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9"/>
          <p:cNvSpPr/>
          <p:nvPr/>
        </p:nvSpPr>
        <p:spPr>
          <a:xfrm>
            <a:off x="7639041" y="2897852"/>
            <a:ext cx="195900" cy="157500"/>
          </a:xfrm>
          <a:prstGeom prst="ellipse">
            <a:avLst/>
          </a:prstGeom>
          <a:solidFill>
            <a:srgbClr val="38761D"/>
          </a:solidFill>
          <a:ln cap="flat" cmpd="sng" w="952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9"/>
          <p:cNvSpPr/>
          <p:nvPr/>
        </p:nvSpPr>
        <p:spPr>
          <a:xfrm>
            <a:off x="7667877" y="3251702"/>
            <a:ext cx="138000" cy="4467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9"/>
          <p:cNvSpPr txBox="1"/>
          <p:nvPr/>
        </p:nvSpPr>
        <p:spPr>
          <a:xfrm>
            <a:off x="7941250" y="2514000"/>
            <a:ext cx="1021800" cy="21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Cultivar 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9"/>
          <p:cNvSpPr txBox="1"/>
          <p:nvPr/>
        </p:nvSpPr>
        <p:spPr>
          <a:xfrm>
            <a:off x="7941249" y="2867850"/>
            <a:ext cx="1021800" cy="21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Cultivar 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9"/>
          <p:cNvSpPr txBox="1"/>
          <p:nvPr/>
        </p:nvSpPr>
        <p:spPr>
          <a:xfrm>
            <a:off x="7882843" y="3366240"/>
            <a:ext cx="741300" cy="21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Light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89500" y="1450050"/>
            <a:ext cx="2567476" cy="342709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9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0"/>
          <p:cNvSpPr txBox="1"/>
          <p:nvPr>
            <p:ph type="title"/>
          </p:nvPr>
        </p:nvSpPr>
        <p:spPr>
          <a:xfrm>
            <a:off x="457200" y="482385"/>
            <a:ext cx="8229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Flower Mapping</a:t>
            </a:r>
            <a:endParaRPr/>
          </a:p>
        </p:txBody>
      </p:sp>
      <p:pic>
        <p:nvPicPr>
          <p:cNvPr id="154" name="Google Shape;154;p10"/>
          <p:cNvPicPr preferRelativeResize="0"/>
          <p:nvPr/>
        </p:nvPicPr>
        <p:blipFill rotWithShape="1">
          <a:blip r:embed="rId3">
            <a:alphaModFix/>
          </a:blip>
          <a:srcRect b="23267" l="23032" r="26464" t="7522"/>
          <a:stretch/>
        </p:blipFill>
        <p:spPr>
          <a:xfrm>
            <a:off x="6978966" y="1261137"/>
            <a:ext cx="1870934" cy="370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0"/>
          <p:cNvPicPr preferRelativeResize="0"/>
          <p:nvPr/>
        </p:nvPicPr>
        <p:blipFill rotWithShape="1">
          <a:blip r:embed="rId4">
            <a:alphaModFix/>
          </a:blip>
          <a:srcRect b="12111" l="22970" r="31961" t="20338"/>
          <a:stretch/>
        </p:blipFill>
        <p:spPr>
          <a:xfrm>
            <a:off x="4937585" y="1261137"/>
            <a:ext cx="1927105" cy="370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0"/>
          <p:cNvPicPr preferRelativeResize="0"/>
          <p:nvPr/>
        </p:nvPicPr>
        <p:blipFill rotWithShape="1">
          <a:blip r:embed="rId5">
            <a:alphaModFix/>
          </a:blip>
          <a:srcRect b="0" l="34552" r="34787" t="0"/>
          <a:stretch/>
        </p:blipFill>
        <p:spPr>
          <a:xfrm>
            <a:off x="3231683" y="1261138"/>
            <a:ext cx="1597005" cy="3703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4100" y="1261150"/>
            <a:ext cx="2774483" cy="370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0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1"/>
          <p:cNvSpPr txBox="1"/>
          <p:nvPr>
            <p:ph type="title"/>
          </p:nvPr>
        </p:nvSpPr>
        <p:spPr>
          <a:xfrm>
            <a:off x="457200" y="211808"/>
            <a:ext cx="8229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/>
              <a:t>Treatments - Exp 1</a:t>
            </a:r>
            <a:endParaRPr sz="2400"/>
          </a:p>
        </p:txBody>
      </p:sp>
      <p:sp>
        <p:nvSpPr>
          <p:cNvPr id="164" name="Google Shape;164;p11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5" name="Google Shape;165;p11"/>
          <p:cNvSpPr/>
          <p:nvPr/>
        </p:nvSpPr>
        <p:spPr>
          <a:xfrm>
            <a:off x="7972204" y="2363429"/>
            <a:ext cx="195796" cy="202378"/>
          </a:xfrm>
          <a:prstGeom prst="rect">
            <a:avLst/>
          </a:prstGeom>
          <a:solidFill>
            <a:srgbClr val="FFC000">
              <a:alpha val="2941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1"/>
          <p:cNvSpPr/>
          <p:nvPr/>
        </p:nvSpPr>
        <p:spPr>
          <a:xfrm>
            <a:off x="7972204" y="2595108"/>
            <a:ext cx="195796" cy="202378"/>
          </a:xfrm>
          <a:prstGeom prst="rect">
            <a:avLst/>
          </a:prstGeom>
          <a:solidFill>
            <a:srgbClr val="FFC000">
              <a:alpha val="2941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1"/>
          <p:cNvSpPr/>
          <p:nvPr/>
        </p:nvSpPr>
        <p:spPr>
          <a:xfrm>
            <a:off x="7972204" y="2369962"/>
            <a:ext cx="195796" cy="202378"/>
          </a:xfrm>
          <a:prstGeom prst="rect">
            <a:avLst/>
          </a:prstGeom>
          <a:solidFill>
            <a:srgbClr val="FFC000">
              <a:alpha val="2941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1"/>
          <p:cNvSpPr txBox="1"/>
          <p:nvPr/>
        </p:nvSpPr>
        <p:spPr>
          <a:xfrm>
            <a:off x="8117241" y="2363429"/>
            <a:ext cx="1139117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SD Photoperiod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11"/>
          <p:cNvSpPr txBox="1"/>
          <p:nvPr/>
        </p:nvSpPr>
        <p:spPr>
          <a:xfrm>
            <a:off x="8117241" y="2565435"/>
            <a:ext cx="1139117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LD Photoperiod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3216" y="826204"/>
            <a:ext cx="7007033" cy="433149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1"/>
          <p:cNvSpPr/>
          <p:nvPr/>
        </p:nvSpPr>
        <p:spPr>
          <a:xfrm>
            <a:off x="3367667" y="1418167"/>
            <a:ext cx="3001909" cy="2954866"/>
          </a:xfrm>
          <a:prstGeom prst="rect">
            <a:avLst/>
          </a:prstGeom>
          <a:solidFill>
            <a:srgbClr val="FFC000">
              <a:alpha val="2941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11"/>
          <p:cNvSpPr/>
          <p:nvPr/>
        </p:nvSpPr>
        <p:spPr>
          <a:xfrm>
            <a:off x="3367667" y="1418167"/>
            <a:ext cx="4005518" cy="2968096"/>
          </a:xfrm>
          <a:prstGeom prst="rect">
            <a:avLst/>
          </a:prstGeom>
          <a:solidFill>
            <a:srgbClr val="FFC000">
              <a:alpha val="2941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2"/>
          <p:cNvSpPr txBox="1"/>
          <p:nvPr>
            <p:ph type="title"/>
          </p:nvPr>
        </p:nvSpPr>
        <p:spPr>
          <a:xfrm>
            <a:off x="457200" y="510510"/>
            <a:ext cx="8229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Treatments - Exp 1</a:t>
            </a:r>
            <a:endParaRPr/>
          </a:p>
        </p:txBody>
      </p:sp>
      <p:graphicFrame>
        <p:nvGraphicFramePr>
          <p:cNvPr id="178" name="Google Shape;178;p12"/>
          <p:cNvGraphicFramePr/>
          <p:nvPr/>
        </p:nvGraphicFramePr>
        <p:xfrm>
          <a:off x="531488" y="1663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{526AB78F-7572-4D98-AA2D-2CE6526150F7}</a:tableStyleId>
              </a:tblPr>
              <a:tblGrid>
                <a:gridCol w="1950775"/>
                <a:gridCol w="1950775"/>
                <a:gridCol w="1950775"/>
                <a:gridCol w="1950775"/>
              </a:tblGrid>
              <a:tr h="898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" sz="2000" u="none" cap="none" strike="noStrike"/>
                        <a:t>Total Chill Hours (4°C)</a:t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4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" sz="2000" u="none" cap="none" strike="noStrike"/>
                        <a:t>0</a:t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4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" sz="2000" u="none" cap="none" strike="noStrike"/>
                        <a:t>100</a:t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4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" sz="2000" u="none" cap="none" strike="noStrike"/>
                        <a:t>250</a:t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4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" sz="2000" u="none" cap="none" strike="noStrike"/>
                        <a:t>450</a:t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79" name="Google Shape;179;p12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NCStateU-horizontal-left-logo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Michael Palmer</dc:creator>
</cp:coreProperties>
</file>