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34" r:id="rId2"/>
    <p:sldId id="517" r:id="rId3"/>
    <p:sldId id="5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Desktop\Desktop%20-%20MacBook%20Pro%2013%22\Phd%20Files%20\Trails%202023-2024\Rowcover%202023-24\Figure_R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min\Desktop\Desktop\Desktop%20-%20MacBook%20Pro%2013%22\Phd%20Files%20\Trails%202023-2024\Rowcover%202023-24\Figure_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'Canopy (cm)'!$B$21</c:f>
              <c:strCache>
                <c:ptCount val="1"/>
                <c:pt idx="0">
                  <c:v>Canopy (cm)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970181433047284E-3"/>
                  <c:y val="0.162657711142460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68-094A-9C96-79C4A8E0CA82}"/>
                </c:ext>
              </c:extLst>
            </c:dLbl>
            <c:dLbl>
              <c:idx val="1"/>
              <c:layout>
                <c:manualLayout>
                  <c:x val="2.3985090716524301E-3"/>
                  <c:y val="0.15421453900944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68-094A-9C96-79C4A8E0C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'Canopy (cm)'!$C$22:$C$23</c:f>
                <c:numCache>
                  <c:formatCode>General</c:formatCode>
                  <c:ptCount val="2"/>
                  <c:pt idx="0">
                    <c:v>0.55100000000000005</c:v>
                  </c:pt>
                  <c:pt idx="1">
                    <c:v>0.57699999999999996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'Canopy (cm)'!$A$22:$A$23</c:f>
              <c:strCache>
                <c:ptCount val="2"/>
                <c:pt idx="0">
                  <c:v>Chandler</c:v>
                </c:pt>
                <c:pt idx="1">
                  <c:v>Ruby June</c:v>
                </c:pt>
              </c:strCache>
            </c:strRef>
          </c:cat>
          <c:val>
            <c:numRef>
              <c:f>'Canopy (cm)'!$B$22:$B$23</c:f>
              <c:numCache>
                <c:formatCode>General</c:formatCode>
                <c:ptCount val="2"/>
                <c:pt idx="0">
                  <c:v>15.9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8-094A-9C96-79C4A8E0CA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9990368"/>
        <c:axId val="860099504"/>
      </c:barChart>
      <c:catAx>
        <c:axId val="85999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Cultivars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099504"/>
        <c:crosses val="autoZero"/>
        <c:auto val="1"/>
        <c:lblAlgn val="ctr"/>
        <c:lblOffset val="100"/>
        <c:noMultiLvlLbl val="0"/>
      </c:catAx>
      <c:valAx>
        <c:axId val="860099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Canopy (cm)</a:t>
                </a:r>
              </a:p>
            </c:rich>
          </c:tx>
          <c:layout>
            <c:manualLayout>
              <c:xMode val="edge"/>
              <c:yMode val="edge"/>
              <c:x val="1.564243404477771E-2"/>
              <c:y val="0.16540473376085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9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9579323318379"/>
          <c:y val="6.3641547087332509E-2"/>
          <c:w val="0.74443983600690866"/>
          <c:h val="0.59909212473357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'Canopy (cm)'!$C$35</c:f>
              <c:strCache>
                <c:ptCount val="1"/>
                <c:pt idx="0">
                  <c:v>Canopy (cm)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72949002216887E-3"/>
                  <c:y val="0.18901055892673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43E-B343-831E-8BD7BE603465}"/>
                </c:ext>
              </c:extLst>
            </c:dLbl>
            <c:dLbl>
              <c:idx val="1"/>
              <c:layout>
                <c:manualLayout>
                  <c:x val="2.2172949002217295E-3"/>
                  <c:y val="0.202665733861715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43E-B343-831E-8BD7BE603465}"/>
                </c:ext>
              </c:extLst>
            </c:dLbl>
            <c:dLbl>
              <c:idx val="2"/>
              <c:layout>
                <c:manualLayout>
                  <c:x val="4.4345898004432968E-3"/>
                  <c:y val="0.185605366877993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43E-B343-831E-8BD7BE603465}"/>
                </c:ext>
              </c:extLst>
            </c:dLbl>
            <c:dLbl>
              <c:idx val="3"/>
              <c:layout>
                <c:manualLayout>
                  <c:x val="-2.2172949002217295E-3"/>
                  <c:y val="0.211769183818366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43E-B343-831E-8BD7BE603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'Canopy (cm)'!$D$35:$D$39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1.1399999999999999</c:v>
                  </c:pt>
                  <c:pt idx="2">
                    <c:v>0.93700000000000006</c:v>
                  </c:pt>
                  <c:pt idx="3">
                    <c:v>0.80800000000000005</c:v>
                  </c:pt>
                  <c:pt idx="4">
                    <c:v>1.26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'Canopy (cm)'!$B$36:$B$39</c:f>
              <c:strCache>
                <c:ptCount val="4"/>
                <c:pt idx="0">
                  <c:v>NRC</c:v>
                </c:pt>
                <c:pt idx="1">
                  <c:v>100 GDD</c:v>
                </c:pt>
                <c:pt idx="2">
                  <c:v>200 GDD</c:v>
                </c:pt>
                <c:pt idx="3">
                  <c:v>400 GDD</c:v>
                </c:pt>
              </c:strCache>
            </c:strRef>
          </c:cat>
          <c:val>
            <c:numRef>
              <c:f>'Canopy (cm)'!$C$36:$C$39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17.2</c:v>
                </c:pt>
                <c:pt idx="2">
                  <c:v>17.3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3E-B343-831E-8BD7BE6034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630816"/>
        <c:axId val="811865488"/>
      </c:barChart>
      <c:catAx>
        <c:axId val="839630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Treatments</a:t>
                </a:r>
              </a:p>
            </c:rich>
          </c:tx>
          <c:layout>
            <c:manualLayout>
              <c:xMode val="edge"/>
              <c:yMode val="edge"/>
              <c:x val="0.47389064917281737"/>
              <c:y val="0.873265024911418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865488"/>
        <c:crosses val="autoZero"/>
        <c:auto val="1"/>
        <c:lblAlgn val="ctr"/>
        <c:lblOffset val="100"/>
        <c:noMultiLvlLbl val="0"/>
      </c:catAx>
      <c:valAx>
        <c:axId val="811865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Canopy (cm)</a:t>
                </a:r>
              </a:p>
            </c:rich>
          </c:tx>
          <c:layout>
            <c:manualLayout>
              <c:xMode val="edge"/>
              <c:yMode val="edge"/>
              <c:x val="3.8071128026956713E-3"/>
              <c:y val="0.124064154522721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3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5C69-DCCB-477B-9FA3-2E803AF42A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C06E7-B2EB-4595-B49A-992FE8C7D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1AA-8CC1-6D4E-90B5-26BF95C22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AF6B-18E3-A14D-CCF8-6C847BF3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5AE30-8C91-811C-5AAF-692E7E8C5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337B2-78D8-1EFB-DEE4-EB6189E7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C2B6-5DB0-54EF-ACF1-C911A2D9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BA049-5E11-0765-07F2-308D3392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FCB3-CA21-8469-90E4-15EACC3B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7DF0B-8165-C70A-72D1-63058768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268B-20D3-3A25-A9F2-FF587C8E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F601-1AAC-2C63-EB81-4302CEF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F8C2-6936-1157-158C-572F6302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6A98E-9940-A8BB-A321-6472D93C6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1D95A-51FD-8187-9293-C099A5571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0EF08-5CF9-C458-8619-3DFE26D7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991B-9578-808E-A7AA-5540B279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6A88-2D4A-A950-640F-C356A294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242AA89-8FFB-3A79-4964-DA6667D065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1108" y="455499"/>
            <a:ext cx="10549783" cy="59406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644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FC91-5793-072A-F51A-6FD0B2AF3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724167" cy="1325563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3DA85-CB02-16CD-3707-A2E2D3C75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181" y="1915318"/>
            <a:ext cx="875718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Virginia Cooperative Extension Logo">
            <a:extLst>
              <a:ext uri="{FF2B5EF4-FFF2-40B4-BE49-F238E27FC236}">
                <a16:creationId xmlns:a16="http://schemas.microsoft.com/office/drawing/2014/main" id="{ACE653F3-3686-273F-F24A-265BF4722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2367" y="0"/>
            <a:ext cx="2629633" cy="14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4047-39B7-F302-B392-29CA7B09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BA0D-7BEB-8177-486A-A9DDA5A3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80CD6-36A5-A2DC-C6BB-AB20CD95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1FBE8-A1B4-C0BD-1C96-37CD9D72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0C4F-C9D4-141B-681F-C30D183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744D-511E-653D-EDA9-13BA905C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B4CE9-2FD8-01D8-31AD-0A3AEEB7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3AB23-F369-CECA-3DF6-97E02A9B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4B95-9F6E-7BC4-9535-160B33BC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1376-69FA-06FA-8D31-36E4BBFA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3ADA-2187-5660-7B71-8B6328C2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D768-580D-12FA-067F-6EED9F77D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D65D8-AAFF-1C3C-CD6D-E25A8F447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768E6-0377-3020-1162-8B4211A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38B8-3F04-2B21-4871-7DC52E1A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BA72-6E57-AAA4-61AD-95626221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1F6-A783-6BB3-DBD1-5478D221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53570-AC97-023D-8E71-516DD45D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C813B-988D-016E-8E5C-DDFBFD4CC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238D7-F3DB-C8D4-546D-214ECE63E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B7028-FDE8-8D15-926D-2472D6286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E7643-9FD4-5826-6C0F-829A641C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FB77B-4387-AFBE-E3D9-FAD52374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EC736-192E-E389-84EB-8A87BE1A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199C-0DB3-EF0E-A64E-60C37A32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1FDA3-B53B-4507-4E1A-10483E0F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A1F6-F7A4-29A7-AD5A-3CE5BED4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2D9A5-6307-4BBF-3877-4F240C44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4FF1E-3CC0-B5C4-B171-B2BEE80A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CB1CB-6364-DF5D-3EB1-695B1CA2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D5254-05C5-63FA-1031-7B832BE7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CB3-A9B3-B6BD-DA1F-DBFE7287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070B-7C72-ED85-B5D9-BE70A88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6C600-4EDC-701A-91C5-B2BBF0D9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DF3A0-96D5-B224-F0AD-4F99C5C2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5F97C-B2B1-4C24-5AE4-0D42ECFF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13A06-F948-ED52-A978-C9A8FF2E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8F0F-E8D7-D730-06F5-65EF3B82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ED6B1-7694-FA0A-18D5-B0AF7B10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37071-7952-512A-883E-78E41088C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8F470-C779-CA32-1CC7-441BEE04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95FBC-5033-00A0-1840-81C4C497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52E8-C534-302F-1B2A-4388AE55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09633-9C8D-6F96-968B-79A22300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A1752-DBDE-71F3-6097-423991BB2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F91CF-5899-4EC8-AAC2-956FC4113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524AB-12AD-4496-BF2C-A6EAF0A216F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F096-2B1C-1FAC-057E-9B4BF70D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0341-1B9D-72A6-3B34-A36F324F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7B3D3-2069-401F-AFC1-0ADAE1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40E0-8947-1D61-A3BF-5CCFDBB6F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610" y="0"/>
            <a:ext cx="7329026" cy="13999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Field Study, Year 1, Virginia Beach, 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BF0BC-D411-ABFF-5BCD-83A27D44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4" y="1507088"/>
            <a:ext cx="2539501" cy="254299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 "/>
                <a:cs typeface="Arial" panose="020B0604020202020204" pitchFamily="34" charset="0"/>
              </a:rPr>
              <a:t>Objective: To assess impact of additional GDD: 100, 200, and 400 GDD in fall and early winter on crop canopy, yield, and flower development</a:t>
            </a:r>
          </a:p>
        </p:txBody>
      </p:sp>
      <p:pic>
        <p:nvPicPr>
          <p:cNvPr id="5" name="Picture 4" descr="A field with plastic coverings&#10;&#10;Description automatically generated">
            <a:extLst>
              <a:ext uri="{FF2B5EF4-FFF2-40B4-BE49-F238E27FC236}">
                <a16:creationId xmlns:a16="http://schemas.microsoft.com/office/drawing/2014/main" id="{F4B27BF4-C2C0-4AF8-16B9-2C319D7A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4" y="1563755"/>
            <a:ext cx="9160715" cy="4778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B175B-A4E1-AD76-2265-5C1DF33FEB31}"/>
              </a:ext>
            </a:extLst>
          </p:cNvPr>
          <p:cNvSpPr txBox="1"/>
          <p:nvPr/>
        </p:nvSpPr>
        <p:spPr>
          <a:xfrm>
            <a:off x="10262523" y="6342441"/>
            <a:ext cx="1714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Epilogue" pitchFamily="2" charset="0"/>
              </a:rPr>
              <a:t>Copyright, Samtani 2024</a:t>
            </a:r>
          </a:p>
        </p:txBody>
      </p:sp>
    </p:spTree>
    <p:extLst>
      <p:ext uri="{BB962C8B-B14F-4D97-AF65-F5344CB8AC3E}">
        <p14:creationId xmlns:p14="http://schemas.microsoft.com/office/powerpoint/2010/main" val="39864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1DB288-C74E-2D23-A9EB-80F34C6D7259}"/>
              </a:ext>
            </a:extLst>
          </p:cNvPr>
          <p:cNvGraphicFramePr>
            <a:graphicFrameLocks noGrp="1"/>
          </p:cNvGraphicFramePr>
          <p:nvPr/>
        </p:nvGraphicFramePr>
        <p:xfrm>
          <a:off x="356463" y="430412"/>
          <a:ext cx="9288981" cy="598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502">
                  <a:extLst>
                    <a:ext uri="{9D8B030D-6E8A-4147-A177-3AD203B41FA5}">
                      <a16:colId xmlns:a16="http://schemas.microsoft.com/office/drawing/2014/main" val="3334092349"/>
                    </a:ext>
                  </a:extLst>
                </a:gridCol>
                <a:gridCol w="2824630">
                  <a:extLst>
                    <a:ext uri="{9D8B030D-6E8A-4147-A177-3AD203B41FA5}">
                      <a16:colId xmlns:a16="http://schemas.microsoft.com/office/drawing/2014/main" val="2955566957"/>
                    </a:ext>
                  </a:extLst>
                </a:gridCol>
                <a:gridCol w="2363127">
                  <a:extLst>
                    <a:ext uri="{9D8B030D-6E8A-4147-A177-3AD203B41FA5}">
                      <a16:colId xmlns:a16="http://schemas.microsoft.com/office/drawing/2014/main" val="350535839"/>
                    </a:ext>
                  </a:extLst>
                </a:gridCol>
                <a:gridCol w="2130722">
                  <a:extLst>
                    <a:ext uri="{9D8B030D-6E8A-4147-A177-3AD203B41FA5}">
                      <a16:colId xmlns:a16="http://schemas.microsoft.com/office/drawing/2014/main" val="1239936217"/>
                    </a:ext>
                  </a:extLst>
                </a:gridCol>
              </a:tblGrid>
              <a:tr h="14135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Treatments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RowCover application date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RowCover removal date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GDD achieved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extLst>
                  <a:ext uri="{0D108BD9-81ED-4DB2-BD59-A6C34878D82A}">
                    <a16:rowId xmlns:a16="http://schemas.microsoft.com/office/drawing/2014/main" val="3508240638"/>
                  </a:ext>
                </a:extLst>
              </a:tr>
              <a:tr h="1141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NRC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530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extLst>
                  <a:ext uri="{0D108BD9-81ED-4DB2-BD59-A6C34878D82A}">
                    <a16:rowId xmlns:a16="http://schemas.microsoft.com/office/drawing/2014/main" val="1029587792"/>
                  </a:ext>
                </a:extLst>
              </a:tr>
              <a:tr h="1141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100 GDD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11/02/2023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11/15/2023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630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extLst>
                  <a:ext uri="{0D108BD9-81ED-4DB2-BD59-A6C34878D82A}">
                    <a16:rowId xmlns:a16="http://schemas.microsoft.com/office/drawing/2014/main" val="4108715366"/>
                  </a:ext>
                </a:extLst>
              </a:tr>
              <a:tr h="1141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200 GDD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11/02/2023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12/11/2023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730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extLst>
                  <a:ext uri="{0D108BD9-81ED-4DB2-BD59-A6C34878D82A}">
                    <a16:rowId xmlns:a16="http://schemas.microsoft.com/office/drawing/2014/main" val="1221979677"/>
                  </a:ext>
                </a:extLst>
              </a:tr>
              <a:tr h="1141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400 GDD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11/02/2023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01/04/2024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930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213" marR="64213" marT="0" marB="0"/>
                </a:tc>
                <a:extLst>
                  <a:ext uri="{0D108BD9-81ED-4DB2-BD59-A6C34878D82A}">
                    <a16:rowId xmlns:a16="http://schemas.microsoft.com/office/drawing/2014/main" val="40340004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0E4463-0A98-B170-AF6B-8EF3D23FA420}"/>
              </a:ext>
            </a:extLst>
          </p:cNvPr>
          <p:cNvSpPr txBox="1"/>
          <p:nvPr/>
        </p:nvSpPr>
        <p:spPr>
          <a:xfrm>
            <a:off x="10186323" y="6573619"/>
            <a:ext cx="1714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Epilogue" pitchFamily="2" charset="0"/>
              </a:rPr>
              <a:t>Copyright, Samtani 2024</a:t>
            </a:r>
          </a:p>
        </p:txBody>
      </p:sp>
    </p:spTree>
    <p:extLst>
      <p:ext uri="{BB962C8B-B14F-4D97-AF65-F5344CB8AC3E}">
        <p14:creationId xmlns:p14="http://schemas.microsoft.com/office/powerpoint/2010/main" val="280505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078C-85F1-4128-53D7-915C92DE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7" y="132795"/>
            <a:ext cx="9067582" cy="720645"/>
          </a:xfrm>
        </p:spPr>
        <p:txBody>
          <a:bodyPr>
            <a:normAutofit fontScale="90000"/>
          </a:bodyPr>
          <a:lstStyle/>
          <a:p>
            <a:br>
              <a:rPr lang="en-US" sz="2000" b="1" dirty="0">
                <a:effectLst/>
                <a:latin typeface="+mn-lt"/>
              </a:rPr>
            </a:br>
            <a:br>
              <a:rPr lang="en-US" sz="2000" b="1" dirty="0">
                <a:effectLst/>
                <a:latin typeface="+mn-lt"/>
              </a:rPr>
            </a:br>
            <a:r>
              <a:rPr lang="en-US" sz="2000" i="1" dirty="0">
                <a:effectLst/>
                <a:latin typeface="+mn-lt"/>
              </a:rPr>
              <a:t>Plant canopy data was collected on January 8, 2024.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FC5153-CFAD-B23E-2AAE-F412B560CD3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1549" y="4560729"/>
          <a:ext cx="11339314" cy="197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634">
                  <a:extLst>
                    <a:ext uri="{9D8B030D-6E8A-4147-A177-3AD203B41FA5}">
                      <a16:colId xmlns:a16="http://schemas.microsoft.com/office/drawing/2014/main" val="2272758396"/>
                    </a:ext>
                  </a:extLst>
                </a:gridCol>
                <a:gridCol w="2329670">
                  <a:extLst>
                    <a:ext uri="{9D8B030D-6E8A-4147-A177-3AD203B41FA5}">
                      <a16:colId xmlns:a16="http://schemas.microsoft.com/office/drawing/2014/main" val="4205800782"/>
                    </a:ext>
                  </a:extLst>
                </a:gridCol>
                <a:gridCol w="2329670">
                  <a:extLst>
                    <a:ext uri="{9D8B030D-6E8A-4147-A177-3AD203B41FA5}">
                      <a16:colId xmlns:a16="http://schemas.microsoft.com/office/drawing/2014/main" val="3658620804"/>
                    </a:ext>
                  </a:extLst>
                </a:gridCol>
                <a:gridCol w="2329670">
                  <a:extLst>
                    <a:ext uri="{9D8B030D-6E8A-4147-A177-3AD203B41FA5}">
                      <a16:colId xmlns:a16="http://schemas.microsoft.com/office/drawing/2014/main" val="4257851805"/>
                    </a:ext>
                  </a:extLst>
                </a:gridCol>
                <a:gridCol w="2329670">
                  <a:extLst>
                    <a:ext uri="{9D8B030D-6E8A-4147-A177-3AD203B41FA5}">
                      <a16:colId xmlns:a16="http://schemas.microsoft.com/office/drawing/2014/main" val="228310717"/>
                    </a:ext>
                  </a:extLst>
                </a:gridCol>
              </a:tblGrid>
              <a:tr h="988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Cultivars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Marketable Yield (</a:t>
                      </a:r>
                      <a:r>
                        <a:rPr lang="en-US" sz="2400" kern="100" dirty="0" err="1">
                          <a:effectLst/>
                        </a:rPr>
                        <a:t>lb</a:t>
                      </a:r>
                      <a:r>
                        <a:rPr lang="en-US" sz="2400" kern="100" dirty="0">
                          <a:effectLst/>
                        </a:rPr>
                        <a:t>/Acre)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NonMarketable</a:t>
                      </a:r>
                      <a:r>
                        <a:rPr lang="en-US" sz="2400" kern="100" dirty="0">
                          <a:effectLst/>
                        </a:rPr>
                        <a:t> Yield (</a:t>
                      </a:r>
                      <a:r>
                        <a:rPr lang="en-US" sz="2400" kern="100" dirty="0" err="1">
                          <a:effectLst/>
                        </a:rPr>
                        <a:t>lb</a:t>
                      </a:r>
                      <a:r>
                        <a:rPr lang="en-US" sz="2400" kern="100" dirty="0">
                          <a:effectLst/>
                        </a:rPr>
                        <a:t>/Acre)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Total Yield (</a:t>
                      </a:r>
                      <a:r>
                        <a:rPr lang="en-US" sz="2400" kern="100" dirty="0" err="1">
                          <a:effectLst/>
                        </a:rPr>
                        <a:t>lb</a:t>
                      </a:r>
                      <a:r>
                        <a:rPr lang="en-US" sz="2400" kern="100" dirty="0">
                          <a:effectLst/>
                        </a:rPr>
                        <a:t>/Acre)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Small fruit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en-US" sz="2400" kern="100" dirty="0" err="1">
                          <a:effectLst/>
                        </a:rPr>
                        <a:t>lb</a:t>
                      </a:r>
                      <a:r>
                        <a:rPr lang="en-US" sz="2400" kern="100" dirty="0">
                          <a:effectLst/>
                        </a:rPr>
                        <a:t>/Acre)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957434"/>
                  </a:ext>
                </a:extLst>
              </a:tr>
              <a:tr h="494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Chandler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17,075b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8908a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25,955b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3234a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208150"/>
                  </a:ext>
                </a:extLst>
              </a:tr>
              <a:tr h="494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Ruby June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23,982a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6688b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30,697a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699b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127871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D111D00-5062-4DCF-C9A2-C1F7F5128564}"/>
              </a:ext>
            </a:extLst>
          </p:cNvPr>
          <p:cNvGraphicFramePr>
            <a:graphicFrameLocks/>
          </p:cNvGraphicFramePr>
          <p:nvPr/>
        </p:nvGraphicFramePr>
        <p:xfrm>
          <a:off x="3165419" y="1149129"/>
          <a:ext cx="3627267" cy="318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134DC4-4C62-EDD0-8C57-273288C05066}"/>
              </a:ext>
            </a:extLst>
          </p:cNvPr>
          <p:cNvGraphicFramePr>
            <a:graphicFrameLocks/>
          </p:cNvGraphicFramePr>
          <p:nvPr/>
        </p:nvGraphicFramePr>
        <p:xfrm>
          <a:off x="7148815" y="1229402"/>
          <a:ext cx="4390041" cy="301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A person working in a field&#10;&#10;Description automatically generated">
            <a:extLst>
              <a:ext uri="{FF2B5EF4-FFF2-40B4-BE49-F238E27FC236}">
                <a16:creationId xmlns:a16="http://schemas.microsoft.com/office/drawing/2014/main" id="{A35C711E-5A07-420B-0AB2-8F42642D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47" y="1063286"/>
            <a:ext cx="2456060" cy="3274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77C4C-6D71-02DE-9984-CC093C6EA718}"/>
              </a:ext>
            </a:extLst>
          </p:cNvPr>
          <p:cNvSpPr txBox="1"/>
          <p:nvPr/>
        </p:nvSpPr>
        <p:spPr>
          <a:xfrm>
            <a:off x="10186323" y="6573619"/>
            <a:ext cx="1714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Epilogue" pitchFamily="2" charset="0"/>
              </a:rPr>
              <a:t>Copyright, Samtani 2024</a:t>
            </a:r>
          </a:p>
        </p:txBody>
      </p:sp>
    </p:spTree>
    <p:extLst>
      <p:ext uri="{BB962C8B-B14F-4D97-AF65-F5344CB8AC3E}">
        <p14:creationId xmlns:p14="http://schemas.microsoft.com/office/powerpoint/2010/main" val="38862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Widescreen</PresentationFormat>
  <Paragraphs>53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</vt:lpstr>
      <vt:lpstr>Epilogue</vt:lpstr>
      <vt:lpstr>Times New Roman</vt:lpstr>
      <vt:lpstr>Office Theme</vt:lpstr>
      <vt:lpstr>Field Study, Year 1, Virginia Beach, VA</vt:lpstr>
      <vt:lpstr>PowerPoint Presentation</vt:lpstr>
      <vt:lpstr>  Plant canopy data was collected on January 8, 2024.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Samtani, Jayesh B.</dc:creator>
  <cp:lastModifiedBy>Samtani, Jayesh B.</cp:lastModifiedBy>
  <cp:revision>1</cp:revision>
  <dcterms:created xsi:type="dcterms:W3CDTF">2024-11-13T12:15:35Z</dcterms:created>
  <dcterms:modified xsi:type="dcterms:W3CDTF">2024-11-13T12:20:49Z</dcterms:modified>
</cp:coreProperties>
</file>