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587" r:id="rId2"/>
    <p:sldId id="569" r:id="rId3"/>
    <p:sldId id="588" r:id="rId4"/>
    <p:sldId id="574" r:id="rId5"/>
    <p:sldId id="580" r:id="rId6"/>
    <p:sldId id="593" r:id="rId7"/>
    <p:sldId id="582" r:id="rId8"/>
    <p:sldId id="583" r:id="rId9"/>
    <p:sldId id="591" r:id="rId10"/>
    <p:sldId id="534" r:id="rId11"/>
    <p:sldId id="517" r:id="rId12"/>
    <p:sldId id="526" r:id="rId13"/>
    <p:sldId id="594" r:id="rId14"/>
    <p:sldId id="585" r:id="rId15"/>
    <p:sldId id="590" r:id="rId16"/>
    <p:sldId id="592" r:id="rId1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0"/>
    <p:restoredTop sz="95354" autoAdjust="0"/>
  </p:normalViewPr>
  <p:slideViewPr>
    <p:cSldViewPr snapToGrid="0" snapToObjects="1">
      <p:cViewPr varScale="1">
        <p:scale>
          <a:sx n="159" d="100"/>
          <a:sy n="159" d="100"/>
        </p:scale>
        <p:origin x="424" y="184"/>
      </p:cViewPr>
      <p:guideLst>
        <p:guide orient="horz" pos="1620"/>
        <p:guide pos="2880"/>
        <p:guide pos="2855"/>
      </p:guideLst>
    </p:cSldViewPr>
  </p:slideViewPr>
  <p:outlineViewPr>
    <p:cViewPr>
      <p:scale>
        <a:sx n="33" d="100"/>
        <a:sy n="33" d="100"/>
      </p:scale>
      <p:origin x="0" y="-19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dmin\Desktop\Desktop\Desktop%20-%20MacBook%20Pro%2013%22\Phd%20Files%20\Trails%202023-2024\Rowcover%202023-24\Figure_R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admin\Desktop\Desktop\Desktop%20-%20MacBook%20Pro%2013%22\Phd%20Files%20\Trails%202023-2024\Rowcover%202023-24\Figure_R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'Canopy (cm)'!$B$21</c:f>
              <c:strCache>
                <c:ptCount val="1"/>
                <c:pt idx="0">
                  <c:v>Canopy (cm)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7970181433047284E-3"/>
                  <c:y val="0.1626577111424608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468-094A-9C96-79C4A8E0CA82}"/>
                </c:ext>
              </c:extLst>
            </c:dLbl>
            <c:dLbl>
              <c:idx val="1"/>
              <c:layout>
                <c:manualLayout>
                  <c:x val="2.3985090716524301E-3"/>
                  <c:y val="0.15421453900944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468-094A-9C96-79C4A8E0CA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'Canopy (cm)'!$C$22:$C$23</c:f>
                <c:numCache>
                  <c:formatCode>General</c:formatCode>
                  <c:ptCount val="2"/>
                  <c:pt idx="0">
                    <c:v>0.55100000000000005</c:v>
                  </c:pt>
                  <c:pt idx="1">
                    <c:v>0.57699999999999996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'Canopy (cm)'!$A$22:$A$23</c:f>
              <c:strCache>
                <c:ptCount val="2"/>
                <c:pt idx="0">
                  <c:v>Chandler</c:v>
                </c:pt>
                <c:pt idx="1">
                  <c:v>Ruby June</c:v>
                </c:pt>
              </c:strCache>
            </c:strRef>
          </c:cat>
          <c:val>
            <c:numRef>
              <c:f>'Canopy (cm)'!$B$22:$B$23</c:f>
              <c:numCache>
                <c:formatCode>General</c:formatCode>
                <c:ptCount val="2"/>
                <c:pt idx="0">
                  <c:v>15.9</c:v>
                </c:pt>
                <c:pt idx="1">
                  <c:v>19.399999999999999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68-094A-9C96-79C4A8E0CA8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9990368"/>
        <c:axId val="860099504"/>
      </c:barChart>
      <c:catAx>
        <c:axId val="859990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Cultivars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099504"/>
        <c:crosses val="autoZero"/>
        <c:auto val="1"/>
        <c:lblAlgn val="ctr"/>
        <c:lblOffset val="100"/>
        <c:noMultiLvlLbl val="0"/>
      </c:catAx>
      <c:valAx>
        <c:axId val="8600995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Canopy (cm)</a:t>
                </a:r>
              </a:p>
            </c:rich>
          </c:tx>
          <c:layout>
            <c:manualLayout>
              <c:xMode val="edge"/>
              <c:yMode val="edge"/>
              <c:x val="1.564243404477771E-2"/>
              <c:y val="0.165404733760854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99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09579323318379"/>
          <c:y val="6.3641547087332509E-2"/>
          <c:w val="0.74443983600690866"/>
          <c:h val="0.599092124733576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'Canopy (cm)'!$C$35</c:f>
              <c:strCache>
                <c:ptCount val="1"/>
                <c:pt idx="0">
                  <c:v>Canopy (cm)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2172949002216887E-3"/>
                  <c:y val="0.189010558926739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43E-B343-831E-8BD7BE603465}"/>
                </c:ext>
              </c:extLst>
            </c:dLbl>
            <c:dLbl>
              <c:idx val="1"/>
              <c:layout>
                <c:manualLayout>
                  <c:x val="2.2172949002217295E-3"/>
                  <c:y val="0.2026657338617156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43E-B343-831E-8BD7BE603465}"/>
                </c:ext>
              </c:extLst>
            </c:dLbl>
            <c:dLbl>
              <c:idx val="2"/>
              <c:layout>
                <c:manualLayout>
                  <c:x val="4.4345898004432968E-3"/>
                  <c:y val="0.185605366877993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43E-B343-831E-8BD7BE603465}"/>
                </c:ext>
              </c:extLst>
            </c:dLbl>
            <c:dLbl>
              <c:idx val="3"/>
              <c:layout>
                <c:manualLayout>
                  <c:x val="-2.2172949002217295E-3"/>
                  <c:y val="0.2117691838183668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43E-B343-831E-8BD7BE603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'Canopy (cm)'!$D$35:$D$39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1.1399999999999999</c:v>
                  </c:pt>
                  <c:pt idx="2">
                    <c:v>0.93700000000000006</c:v>
                  </c:pt>
                  <c:pt idx="3">
                    <c:v>0.80800000000000005</c:v>
                  </c:pt>
                  <c:pt idx="4">
                    <c:v>1.26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'Canopy (cm)'!$B$36:$B$39</c:f>
              <c:strCache>
                <c:ptCount val="4"/>
                <c:pt idx="0">
                  <c:v>NRC</c:v>
                </c:pt>
                <c:pt idx="1">
                  <c:v>100 GDD</c:v>
                </c:pt>
                <c:pt idx="2">
                  <c:v>200 GDD</c:v>
                </c:pt>
                <c:pt idx="3">
                  <c:v>400 GDD</c:v>
                </c:pt>
              </c:strCache>
            </c:strRef>
          </c:cat>
          <c:val>
            <c:numRef>
              <c:f>'Canopy (cm)'!$C$36:$C$39</c:f>
              <c:numCache>
                <c:formatCode>General</c:formatCode>
                <c:ptCount val="4"/>
                <c:pt idx="0">
                  <c:v>16.600000000000001</c:v>
                </c:pt>
                <c:pt idx="1">
                  <c:v>17.2</c:v>
                </c:pt>
                <c:pt idx="2">
                  <c:v>17.3</c:v>
                </c:pt>
                <c:pt idx="3">
                  <c:v>19.399999999999999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3E-B343-831E-8BD7BE60346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9630816"/>
        <c:axId val="811865488"/>
      </c:barChart>
      <c:catAx>
        <c:axId val="839630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Treatments</a:t>
                </a:r>
              </a:p>
            </c:rich>
          </c:tx>
          <c:layout>
            <c:manualLayout>
              <c:xMode val="edge"/>
              <c:yMode val="edge"/>
              <c:x val="0.47389064917281737"/>
              <c:y val="0.8732650249114185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865488"/>
        <c:crosses val="autoZero"/>
        <c:auto val="1"/>
        <c:lblAlgn val="ctr"/>
        <c:lblOffset val="100"/>
        <c:noMultiLvlLbl val="0"/>
      </c:catAx>
      <c:valAx>
        <c:axId val="811865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Canopy (cm)</a:t>
                </a:r>
              </a:p>
            </c:rich>
          </c:tx>
          <c:layout>
            <c:manualLayout>
              <c:xMode val="edge"/>
              <c:yMode val="edge"/>
              <c:x val="3.8071128026956713E-3"/>
              <c:y val="0.1240641545227213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63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9DC1D-A48A-8944-8247-ED6E99641B23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0B192-AE9C-F346-B2C6-ECD7CAF4E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2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33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38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459D7322-4621-CE20-93E1-27D2B9326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>
            <a:extLst>
              <a:ext uri="{FF2B5EF4-FFF2-40B4-BE49-F238E27FC236}">
                <a16:creationId xmlns:a16="http://schemas.microsoft.com/office/drawing/2014/main" id="{50D5964F-31C8-7DA0-FFF4-33514EE8F7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>
            <a:extLst>
              <a:ext uri="{FF2B5EF4-FFF2-40B4-BE49-F238E27FC236}">
                <a16:creationId xmlns:a16="http://schemas.microsoft.com/office/drawing/2014/main" id="{202F4933-0563-1826-D16B-FED0C48EA0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87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941AA-8CC1-6D4E-90B5-26BF95C227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0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645E3-1B5D-4B09-8D13-5E694FA26930}" type="datetime1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241A7-CA4B-4FDE-A2C8-916C3BE8DFF1}" type="datetime1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6454-E1A0-4D2A-A3A0-829D39411986}" type="datetime1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 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242AA89-8FFB-3A79-4964-DA6667D0655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15832" y="341624"/>
            <a:ext cx="7912337" cy="445547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43056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FC91-5793-072A-F51A-6FD0B2AF3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6543125" cy="994172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3DA85-CB02-16CD-3707-A2E2D3C75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885" y="1436488"/>
            <a:ext cx="656789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Virginia Cooperative Extension Logo">
            <a:extLst>
              <a:ext uri="{FF2B5EF4-FFF2-40B4-BE49-F238E27FC236}">
                <a16:creationId xmlns:a16="http://schemas.microsoft.com/office/drawing/2014/main" id="{ACE653F3-3686-273F-F24A-265BF47225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1776" y="0"/>
            <a:ext cx="1972225" cy="11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1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EDCA-88D6-4BE3-A169-C3F2D1A2B3FD}" type="datetime1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59D4F-192F-4280-AB86-994368549581}" type="datetime1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86929-AA3A-4F75-A2B3-BD6AEDEF4B5B}" type="datetime1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CCCBF-B7DC-4917-8EBE-47C713F122D1}" type="datetime1">
              <a:rPr lang="en-US" smtClean="0"/>
              <a:t>11/15/24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AC75-F27B-4765-B473-6B6E946F6FF1}" type="datetime1">
              <a:rPr lang="en-US" smtClean="0"/>
              <a:t>11/15/24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4B4F4-9C80-4485-88C4-4DB97CA945FF}" type="datetime1">
              <a:rPr lang="en-US" smtClean="0"/>
              <a:t>11/15/24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FAA4A-215C-4FA1-8CEA-5FCBCCACDD50}" type="datetime1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F844B-017E-4632-A249-B5809DB5E719}" type="datetime1">
              <a:rPr lang="en-US" smtClean="0"/>
              <a:t>11/15/24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CC1CAA-ED93-4899-97D7-6CEB3150BAD7}" type="datetime1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18.jp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18.jp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3703" r="31549" b="14729"/>
          <a:stretch/>
        </p:blipFill>
        <p:spPr>
          <a:xfrm>
            <a:off x="4572000" y="414797"/>
            <a:ext cx="4572001" cy="47287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389635" y="567222"/>
            <a:ext cx="1754366" cy="1745673"/>
            <a:chOff x="2016589" y="3295435"/>
            <a:chExt cx="1754366" cy="1745673"/>
          </a:xfrm>
        </p:grpSpPr>
        <p:sp>
          <p:nvSpPr>
            <p:cNvPr id="12" name="Oval 11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6" y="44824"/>
            <a:ext cx="1663448" cy="311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56" y="68165"/>
            <a:ext cx="1907981" cy="264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861" y="25431"/>
            <a:ext cx="1433295" cy="356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71" y="12190"/>
            <a:ext cx="1561020" cy="376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18" y="3958508"/>
            <a:ext cx="922780" cy="812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1" y="3958508"/>
            <a:ext cx="787621" cy="7876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05" y="3815169"/>
            <a:ext cx="809581" cy="8095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87" y="2453977"/>
            <a:ext cx="840671" cy="7958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8" y="2386455"/>
            <a:ext cx="813207" cy="8132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00115" y="3263558"/>
            <a:ext cx="11408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Gina Fernandez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6076" y="4802615"/>
            <a:ext cx="1221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Gerald Holmes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2868" y="4646078"/>
            <a:ext cx="12585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/>
              <a:t>Shinsuke</a:t>
            </a:r>
            <a:r>
              <a:rPr lang="en-US" sz="1350" dirty="0"/>
              <a:t> </a:t>
            </a:r>
            <a:r>
              <a:rPr lang="en-US" sz="1350" dirty="0" err="1"/>
              <a:t>Agehara</a:t>
            </a:r>
            <a:endParaRPr lang="en-US" sz="1350" dirty="0"/>
          </a:p>
        </p:txBody>
      </p:sp>
      <p:sp>
        <p:nvSpPr>
          <p:cNvPr id="25" name="TextBox 24"/>
          <p:cNvSpPr txBox="1"/>
          <p:nvPr/>
        </p:nvSpPr>
        <p:spPr>
          <a:xfrm>
            <a:off x="192231" y="4790351"/>
            <a:ext cx="1282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Oleg </a:t>
            </a:r>
            <a:r>
              <a:rPr lang="en-US" sz="1350" dirty="0" err="1"/>
              <a:t>Daugovich</a:t>
            </a:r>
            <a:endParaRPr lang="en-US" sz="1350" dirty="0"/>
          </a:p>
        </p:txBody>
      </p:sp>
      <p:sp>
        <p:nvSpPr>
          <p:cNvPr id="26" name="TextBox 25"/>
          <p:cNvSpPr txBox="1"/>
          <p:nvPr/>
        </p:nvSpPr>
        <p:spPr>
          <a:xfrm>
            <a:off x="156852" y="3255085"/>
            <a:ext cx="1345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Courtney Weber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0228" y="1951906"/>
            <a:ext cx="1346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Mark</a:t>
            </a:r>
            <a:r>
              <a:rPr kumimoji="0" lang="en-US" sz="135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Hoffmann</a:t>
            </a:r>
            <a:endParaRPr kumimoji="0" lang="en-US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2740" b="39723"/>
          <a:stretch/>
        </p:blipFill>
        <p:spPr>
          <a:xfrm>
            <a:off x="2743066" y="674038"/>
            <a:ext cx="880398" cy="1264122"/>
          </a:xfrm>
          <a:prstGeom prst="rect">
            <a:avLst/>
          </a:prstGeom>
        </p:spPr>
      </p:pic>
      <p:pic>
        <p:nvPicPr>
          <p:cNvPr id="29" name="Picture 2" descr="Ibraheem OLASUPO | Lecturer | HND; B. Agric.; M. Agric.; PhD (Vegetable  Science) | Research profil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3273"/>
          <a:stretch/>
        </p:blipFill>
        <p:spPr bwMode="auto">
          <a:xfrm>
            <a:off x="1176312" y="695797"/>
            <a:ext cx="880398" cy="12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55442" y="1918506"/>
            <a:ext cx="16543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Ibraheem </a:t>
            </a: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Olasupo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8" descr="Jayesh Samtani">
            <a:extLst>
              <a:ext uri="{FF2B5EF4-FFF2-40B4-BE49-F238E27FC236}">
                <a16:creationId xmlns:a16="http://schemas.microsoft.com/office/drawing/2014/main" id="{A2D93B1E-FBCF-6BFE-2674-1521BED57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r="45781" b="59365"/>
          <a:stretch/>
        </p:blipFill>
        <p:spPr bwMode="auto">
          <a:xfrm>
            <a:off x="3213049" y="2410292"/>
            <a:ext cx="840671" cy="8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6C869-B1B7-27DA-B0CA-254D603A55B0}"/>
              </a:ext>
            </a:extLst>
          </p:cNvPr>
          <p:cNvSpPr txBox="1"/>
          <p:nvPr/>
        </p:nvSpPr>
        <p:spPr>
          <a:xfrm>
            <a:off x="2998645" y="3313641"/>
            <a:ext cx="12496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Jayesh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Samtani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4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0E0-8947-1D61-A3BF-5CCFDBB6F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8957" y="0"/>
            <a:ext cx="5496770" cy="104999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Field Study, Year 1, Virginia Beach, 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BF0BC-D411-ABFF-5BCD-83A27D44B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1286" y="1130316"/>
            <a:ext cx="1904626" cy="1907246"/>
          </a:xfrm>
        </p:spPr>
        <p:txBody>
          <a:bodyPr>
            <a:noAutofit/>
          </a:bodyPr>
          <a:lstStyle/>
          <a:p>
            <a:r>
              <a:rPr lang="en-US" sz="2100" dirty="0">
                <a:latin typeface="Calibri "/>
                <a:cs typeface="Arial" panose="020B0604020202020204" pitchFamily="34" charset="0"/>
              </a:rPr>
              <a:t>Objective: To assess impact of additional GDD: 100, 200, and 400 GDD in fall and early winter on crop canopy, yield, and flower development</a:t>
            </a:r>
          </a:p>
        </p:txBody>
      </p:sp>
      <p:pic>
        <p:nvPicPr>
          <p:cNvPr id="5" name="Picture 4" descr="A field with plastic coverings&#10;&#10;Description automatically generated">
            <a:extLst>
              <a:ext uri="{FF2B5EF4-FFF2-40B4-BE49-F238E27FC236}">
                <a16:creationId xmlns:a16="http://schemas.microsoft.com/office/drawing/2014/main" id="{F4B27BF4-C2C0-4AF8-16B9-2C319D7A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9" y="1172816"/>
            <a:ext cx="6870536" cy="3584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B175B-A4E1-AD76-2265-5C1DF33FEB31}"/>
              </a:ext>
            </a:extLst>
          </p:cNvPr>
          <p:cNvSpPr txBox="1"/>
          <p:nvPr/>
        </p:nvSpPr>
        <p:spPr>
          <a:xfrm>
            <a:off x="7696892" y="4756831"/>
            <a:ext cx="1334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Epilogue" pitchFamily="2" charset="0"/>
              </a:rPr>
              <a:t>Copyright, Samtani 2024</a:t>
            </a:r>
          </a:p>
        </p:txBody>
      </p:sp>
    </p:spTree>
    <p:extLst>
      <p:ext uri="{BB962C8B-B14F-4D97-AF65-F5344CB8AC3E}">
        <p14:creationId xmlns:p14="http://schemas.microsoft.com/office/powerpoint/2010/main" val="3986413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1DB288-C74E-2D23-A9EB-80F34C6D7259}"/>
              </a:ext>
            </a:extLst>
          </p:cNvPr>
          <p:cNvGraphicFramePr>
            <a:graphicFrameLocks noGrp="1"/>
          </p:cNvGraphicFramePr>
          <p:nvPr/>
        </p:nvGraphicFramePr>
        <p:xfrm>
          <a:off x="267348" y="322809"/>
          <a:ext cx="6966737" cy="4485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7877">
                  <a:extLst>
                    <a:ext uri="{9D8B030D-6E8A-4147-A177-3AD203B41FA5}">
                      <a16:colId xmlns:a16="http://schemas.microsoft.com/office/drawing/2014/main" val="3334092349"/>
                    </a:ext>
                  </a:extLst>
                </a:gridCol>
                <a:gridCol w="2118473">
                  <a:extLst>
                    <a:ext uri="{9D8B030D-6E8A-4147-A177-3AD203B41FA5}">
                      <a16:colId xmlns:a16="http://schemas.microsoft.com/office/drawing/2014/main" val="2955566957"/>
                    </a:ext>
                  </a:extLst>
                </a:gridCol>
                <a:gridCol w="1772345">
                  <a:extLst>
                    <a:ext uri="{9D8B030D-6E8A-4147-A177-3AD203B41FA5}">
                      <a16:colId xmlns:a16="http://schemas.microsoft.com/office/drawing/2014/main" val="350535839"/>
                    </a:ext>
                  </a:extLst>
                </a:gridCol>
                <a:gridCol w="1598042">
                  <a:extLst>
                    <a:ext uri="{9D8B030D-6E8A-4147-A177-3AD203B41FA5}">
                      <a16:colId xmlns:a16="http://schemas.microsoft.com/office/drawing/2014/main" val="1239936217"/>
                    </a:ext>
                  </a:extLst>
                </a:gridCol>
              </a:tblGrid>
              <a:tr h="1060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Treatments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RowCover application date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RowCover removal date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GDD achieved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extLst>
                  <a:ext uri="{0D108BD9-81ED-4DB2-BD59-A6C34878D82A}">
                    <a16:rowId xmlns:a16="http://schemas.microsoft.com/office/drawing/2014/main" val="3508240638"/>
                  </a:ext>
                </a:extLst>
              </a:tr>
              <a:tr h="8562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NRC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-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-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530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extLst>
                  <a:ext uri="{0D108BD9-81ED-4DB2-BD59-A6C34878D82A}">
                    <a16:rowId xmlns:a16="http://schemas.microsoft.com/office/drawing/2014/main" val="1029587792"/>
                  </a:ext>
                </a:extLst>
              </a:tr>
              <a:tr h="8562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100 GDD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11/02/2023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11/15/2023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630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extLst>
                  <a:ext uri="{0D108BD9-81ED-4DB2-BD59-A6C34878D82A}">
                    <a16:rowId xmlns:a16="http://schemas.microsoft.com/office/drawing/2014/main" val="4108715366"/>
                  </a:ext>
                </a:extLst>
              </a:tr>
              <a:tr h="8562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200 GDD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11/02/2023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12/11/2023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730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extLst>
                  <a:ext uri="{0D108BD9-81ED-4DB2-BD59-A6C34878D82A}">
                    <a16:rowId xmlns:a16="http://schemas.microsoft.com/office/drawing/2014/main" val="1221979677"/>
                  </a:ext>
                </a:extLst>
              </a:tr>
              <a:tr h="8562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400 GDD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11/02/2023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01/04/2024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930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60" marR="48160" marT="0" marB="0"/>
                </a:tc>
                <a:extLst>
                  <a:ext uri="{0D108BD9-81ED-4DB2-BD59-A6C34878D82A}">
                    <a16:rowId xmlns:a16="http://schemas.microsoft.com/office/drawing/2014/main" val="403400042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0E4463-0A98-B170-AF6B-8EF3D23FA420}"/>
              </a:ext>
            </a:extLst>
          </p:cNvPr>
          <p:cNvSpPr txBox="1"/>
          <p:nvPr/>
        </p:nvSpPr>
        <p:spPr>
          <a:xfrm>
            <a:off x="7639742" y="4930214"/>
            <a:ext cx="1334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Epilogue" pitchFamily="2" charset="0"/>
              </a:rPr>
              <a:t>Copyright, Samtani 2024</a:t>
            </a:r>
          </a:p>
        </p:txBody>
      </p:sp>
    </p:spTree>
    <p:extLst>
      <p:ext uri="{BB962C8B-B14F-4D97-AF65-F5344CB8AC3E}">
        <p14:creationId xmlns:p14="http://schemas.microsoft.com/office/powerpoint/2010/main" val="280505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078C-85F1-4128-53D7-915C92DE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85" y="99597"/>
            <a:ext cx="6800687" cy="540484"/>
          </a:xfrm>
        </p:spPr>
        <p:txBody>
          <a:bodyPr>
            <a:normAutofit fontScale="90000"/>
          </a:bodyPr>
          <a:lstStyle/>
          <a:p>
            <a:br>
              <a:rPr lang="en-US" sz="1500" dirty="0">
                <a:latin typeface="+mn-lt"/>
              </a:rPr>
            </a:br>
            <a:br>
              <a:rPr lang="en-US" sz="1500" dirty="0">
                <a:latin typeface="+mn-lt"/>
              </a:rPr>
            </a:br>
            <a:r>
              <a:rPr lang="en-US" sz="1500" i="1" dirty="0">
                <a:latin typeface="+mn-lt"/>
              </a:rPr>
              <a:t>Plant canopy data was collected on January 8, 2024.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FC5153-CFAD-B23E-2AAE-F412B560CD3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33662" y="3420547"/>
          <a:ext cx="8504488" cy="1482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5476">
                  <a:extLst>
                    <a:ext uri="{9D8B030D-6E8A-4147-A177-3AD203B41FA5}">
                      <a16:colId xmlns:a16="http://schemas.microsoft.com/office/drawing/2014/main" val="2272758396"/>
                    </a:ext>
                  </a:extLst>
                </a:gridCol>
                <a:gridCol w="1747253">
                  <a:extLst>
                    <a:ext uri="{9D8B030D-6E8A-4147-A177-3AD203B41FA5}">
                      <a16:colId xmlns:a16="http://schemas.microsoft.com/office/drawing/2014/main" val="4205800782"/>
                    </a:ext>
                  </a:extLst>
                </a:gridCol>
                <a:gridCol w="1747253">
                  <a:extLst>
                    <a:ext uri="{9D8B030D-6E8A-4147-A177-3AD203B41FA5}">
                      <a16:colId xmlns:a16="http://schemas.microsoft.com/office/drawing/2014/main" val="3658620804"/>
                    </a:ext>
                  </a:extLst>
                </a:gridCol>
                <a:gridCol w="1747253">
                  <a:extLst>
                    <a:ext uri="{9D8B030D-6E8A-4147-A177-3AD203B41FA5}">
                      <a16:colId xmlns:a16="http://schemas.microsoft.com/office/drawing/2014/main" val="4257851805"/>
                    </a:ext>
                  </a:extLst>
                </a:gridCol>
                <a:gridCol w="1747253">
                  <a:extLst>
                    <a:ext uri="{9D8B030D-6E8A-4147-A177-3AD203B41FA5}">
                      <a16:colId xmlns:a16="http://schemas.microsoft.com/office/drawing/2014/main" val="228310717"/>
                    </a:ext>
                  </a:extLst>
                </a:gridCol>
              </a:tblGrid>
              <a:tr h="7413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Cultivars 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Marketable Yield (</a:t>
                      </a:r>
                      <a:r>
                        <a:rPr lang="en-US" sz="1800" kern="100" dirty="0" err="1">
                          <a:effectLst/>
                        </a:rPr>
                        <a:t>lb</a:t>
                      </a:r>
                      <a:r>
                        <a:rPr lang="en-US" sz="1800" kern="100" dirty="0">
                          <a:effectLst/>
                        </a:rPr>
                        <a:t>/Acre)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NonMarketable</a:t>
                      </a:r>
                      <a:r>
                        <a:rPr lang="en-US" sz="1800" kern="100" dirty="0">
                          <a:effectLst/>
                        </a:rPr>
                        <a:t> Yield (</a:t>
                      </a:r>
                      <a:r>
                        <a:rPr lang="en-US" sz="1800" kern="100" dirty="0" err="1">
                          <a:effectLst/>
                        </a:rPr>
                        <a:t>lb</a:t>
                      </a:r>
                      <a:r>
                        <a:rPr lang="en-US" sz="1800" kern="100" dirty="0">
                          <a:effectLst/>
                        </a:rPr>
                        <a:t>/Acre)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Total Yield (</a:t>
                      </a:r>
                      <a:r>
                        <a:rPr lang="en-US" sz="1800" kern="100" dirty="0" err="1">
                          <a:effectLst/>
                        </a:rPr>
                        <a:t>lb</a:t>
                      </a:r>
                      <a:r>
                        <a:rPr lang="en-US" sz="1800" kern="100" dirty="0">
                          <a:effectLst/>
                        </a:rPr>
                        <a:t>/Acre)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Small fruit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(</a:t>
                      </a:r>
                      <a:r>
                        <a:rPr lang="en-US" sz="1800" kern="100" dirty="0" err="1">
                          <a:effectLst/>
                        </a:rPr>
                        <a:t>lb</a:t>
                      </a:r>
                      <a:r>
                        <a:rPr lang="en-US" sz="1800" kern="100" dirty="0">
                          <a:effectLst/>
                        </a:rPr>
                        <a:t>/Acre)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26957434"/>
                  </a:ext>
                </a:extLst>
              </a:tr>
              <a:tr h="370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Chandler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17,075b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8908a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25,955b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3234a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33208150"/>
                  </a:ext>
                </a:extLst>
              </a:tr>
              <a:tr h="370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Ruby June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23,982a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6688b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30,697a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699b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601278716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111D00-5062-4DCF-C9A2-C1F7F5128564}"/>
              </a:ext>
            </a:extLst>
          </p:cNvPr>
          <p:cNvGraphicFramePr>
            <a:graphicFrameLocks/>
          </p:cNvGraphicFramePr>
          <p:nvPr/>
        </p:nvGraphicFramePr>
        <p:xfrm>
          <a:off x="2374065" y="861847"/>
          <a:ext cx="2720450" cy="239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E134DC4-4C62-EDD0-8C57-273288C05066}"/>
              </a:ext>
            </a:extLst>
          </p:cNvPr>
          <p:cNvGraphicFramePr>
            <a:graphicFrameLocks/>
          </p:cNvGraphicFramePr>
          <p:nvPr/>
        </p:nvGraphicFramePr>
        <p:xfrm>
          <a:off x="5361612" y="922052"/>
          <a:ext cx="3292531" cy="225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 descr="A person working in a field&#10;&#10;Description automatically generated">
            <a:extLst>
              <a:ext uri="{FF2B5EF4-FFF2-40B4-BE49-F238E27FC236}">
                <a16:creationId xmlns:a16="http://schemas.microsoft.com/office/drawing/2014/main" id="{A35C711E-5A07-420B-0AB2-8F42642DD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85" y="797465"/>
            <a:ext cx="1842045" cy="2456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177C4C-6D71-02DE-9984-CC093C6EA718}"/>
              </a:ext>
            </a:extLst>
          </p:cNvPr>
          <p:cNvSpPr txBox="1"/>
          <p:nvPr/>
        </p:nvSpPr>
        <p:spPr>
          <a:xfrm>
            <a:off x="7639742" y="4930214"/>
            <a:ext cx="1334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Epilogue" pitchFamily="2" charset="0"/>
              </a:rPr>
              <a:t>Copyright, Samtani 2024</a:t>
            </a:r>
          </a:p>
        </p:txBody>
      </p:sp>
    </p:spTree>
    <p:extLst>
      <p:ext uri="{BB962C8B-B14F-4D97-AF65-F5344CB8AC3E}">
        <p14:creationId xmlns:p14="http://schemas.microsoft.com/office/powerpoint/2010/main" val="388622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997C-7072-0311-5052-2C0DB1174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1 of 1">
            <a:extLst>
              <a:ext uri="{FF2B5EF4-FFF2-40B4-BE49-F238E27FC236}">
                <a16:creationId xmlns:a16="http://schemas.microsoft.com/office/drawing/2014/main" id="{AA45F608-AFE9-19E6-8697-CA8D4FFCB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40" y="606210"/>
            <a:ext cx="6818849" cy="45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trawberry icon | Free SVG">
            <a:extLst>
              <a:ext uri="{FF2B5EF4-FFF2-40B4-BE49-F238E27FC236}">
                <a16:creationId xmlns:a16="http://schemas.microsoft.com/office/drawing/2014/main" id="{00D693E6-0D42-6C70-5CB0-9669DF028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97" y="2740636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trawberry icon | Free SVG">
            <a:extLst>
              <a:ext uri="{FF2B5EF4-FFF2-40B4-BE49-F238E27FC236}">
                <a16:creationId xmlns:a16="http://schemas.microsoft.com/office/drawing/2014/main" id="{723C36E9-324A-B914-5DB6-CA0924997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3" y="3976415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trawberry icon | Free SVG">
            <a:extLst>
              <a:ext uri="{FF2B5EF4-FFF2-40B4-BE49-F238E27FC236}">
                <a16:creationId xmlns:a16="http://schemas.microsoft.com/office/drawing/2014/main" id="{DCD082B7-7E45-4A40-E85F-5F72510E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3" y="2804659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rawberry icon | Free SVG">
            <a:extLst>
              <a:ext uri="{FF2B5EF4-FFF2-40B4-BE49-F238E27FC236}">
                <a16:creationId xmlns:a16="http://schemas.microsoft.com/office/drawing/2014/main" id="{1DFAA0E5-0F2C-4DB3-71F0-3CB9DEADC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2423660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DEAD5-D6BC-407D-E308-DCC80090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4342175-FD90-0D16-A328-DAE3251E6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1" y="447878"/>
            <a:ext cx="4073663" cy="80129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CEA plants 2023-2025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162865-3680-F59D-9BE8-7C72A73ED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7" r="19498" b="10385"/>
          <a:stretch/>
        </p:blipFill>
        <p:spPr>
          <a:xfrm>
            <a:off x="6349218" y="2358192"/>
            <a:ext cx="1181561" cy="827466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746F71B5-121D-C386-05E4-A9F7CBB78148}"/>
              </a:ext>
            </a:extLst>
          </p:cNvPr>
          <p:cNvSpPr/>
          <p:nvPr/>
        </p:nvSpPr>
        <p:spPr>
          <a:xfrm rot="10800000">
            <a:off x="2614084" y="2504051"/>
            <a:ext cx="3704654" cy="8197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E9383FA-AFE6-EC75-66A4-A2D0E2B705F7}"/>
              </a:ext>
            </a:extLst>
          </p:cNvPr>
          <p:cNvSpPr/>
          <p:nvPr/>
        </p:nvSpPr>
        <p:spPr>
          <a:xfrm rot="10410296">
            <a:off x="3042326" y="2833114"/>
            <a:ext cx="3213298" cy="819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5A2EB4CB-987D-C4C1-52ED-5AAE88969314}"/>
              </a:ext>
            </a:extLst>
          </p:cNvPr>
          <p:cNvSpPr/>
          <p:nvPr/>
        </p:nvSpPr>
        <p:spPr>
          <a:xfrm rot="4499459">
            <a:off x="7046951" y="3551722"/>
            <a:ext cx="722586" cy="8440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631B786-4736-5275-BC62-F7B128576D3E}"/>
              </a:ext>
            </a:extLst>
          </p:cNvPr>
          <p:cNvSpPr/>
          <p:nvPr/>
        </p:nvSpPr>
        <p:spPr>
          <a:xfrm rot="695819">
            <a:off x="7457069" y="2851959"/>
            <a:ext cx="421695" cy="896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241DDFC-6944-E431-8E1E-45B2FA37128A}"/>
              </a:ext>
            </a:extLst>
          </p:cNvPr>
          <p:cNvSpPr/>
          <p:nvPr/>
        </p:nvSpPr>
        <p:spPr>
          <a:xfrm rot="19065428">
            <a:off x="7168390" y="2039923"/>
            <a:ext cx="601638" cy="10585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5" name="Picture 4" descr="Strawberry icon | Free SVG">
            <a:extLst>
              <a:ext uri="{FF2B5EF4-FFF2-40B4-BE49-F238E27FC236}">
                <a16:creationId xmlns:a16="http://schemas.microsoft.com/office/drawing/2014/main" id="{6D2945A7-387C-934D-16B2-7333F965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89" y="1582523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73B7D-F631-8D5D-03DB-4FE6B0333E3C}"/>
              </a:ext>
            </a:extLst>
          </p:cNvPr>
          <p:cNvSpPr txBox="1"/>
          <p:nvPr/>
        </p:nvSpPr>
        <p:spPr>
          <a:xfrm>
            <a:off x="2355494" y="2019226"/>
            <a:ext cx="11085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Monterey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E2DB6-BA22-3C0B-F54E-B52CF4A760DA}"/>
              </a:ext>
            </a:extLst>
          </p:cNvPr>
          <p:cNvSpPr txBox="1"/>
          <p:nvPr/>
        </p:nvSpPr>
        <p:spPr>
          <a:xfrm>
            <a:off x="2503341" y="3185658"/>
            <a:ext cx="1074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Fronteras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6E47B1-2647-4F4B-6EEC-6EE9A618B39A}"/>
              </a:ext>
            </a:extLst>
          </p:cNvPr>
          <p:cNvSpPr txBox="1"/>
          <p:nvPr/>
        </p:nvSpPr>
        <p:spPr>
          <a:xfrm>
            <a:off x="5396719" y="4052822"/>
            <a:ext cx="20724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Brilliance, Sensation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78E168-3223-F91E-EF08-ABDDA4DA7E92}"/>
              </a:ext>
            </a:extLst>
          </p:cNvPr>
          <p:cNvSpPr txBox="1"/>
          <p:nvPr/>
        </p:nvSpPr>
        <p:spPr>
          <a:xfrm>
            <a:off x="6807825" y="3204599"/>
            <a:ext cx="2051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Chandler, </a:t>
            </a:r>
            <a:r>
              <a:rPr lang="en-US" dirty="0" err="1"/>
              <a:t>Camarosa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0D563F-3A0A-347E-6AE0-79D5E5EBFDD9}"/>
              </a:ext>
            </a:extLst>
          </p:cNvPr>
          <p:cNvSpPr txBox="1"/>
          <p:nvPr/>
        </p:nvSpPr>
        <p:spPr>
          <a:xfrm>
            <a:off x="6318738" y="1250717"/>
            <a:ext cx="26299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Cabrillo, Monterey, Albion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9A40C1-6565-AFB9-A145-65E0DAF1B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9" y="2493506"/>
            <a:ext cx="1561020" cy="3765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629B45-07FF-B037-F80D-E610041FB9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4" y="2980325"/>
            <a:ext cx="1907981" cy="264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D0D2A2-6AC4-5894-863C-198B757AD2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76" y="1627057"/>
            <a:ext cx="1433295" cy="356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B573EB3-F55B-725B-498F-CE2D0DFC79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40" y="4471683"/>
            <a:ext cx="1663448" cy="311897"/>
          </a:xfrm>
          <a:prstGeom prst="rect">
            <a:avLst/>
          </a:prstGeom>
        </p:spPr>
      </p:pic>
      <p:pic>
        <p:nvPicPr>
          <p:cNvPr id="1026" name="Picture 2" descr="Logo :: NC State Brand">
            <a:extLst>
              <a:ext uri="{FF2B5EF4-FFF2-40B4-BE49-F238E27FC236}">
                <a16:creationId xmlns:a16="http://schemas.microsoft.com/office/drawing/2014/main" id="{9303D936-8827-EC00-A1F9-670287DE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74" y="3609534"/>
            <a:ext cx="1168476" cy="5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66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CA5A6-EDF4-C11E-2EC3-0C2A9569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 descr="A diagram of a strawberry plant&#10;&#10;Description automatically generated">
            <a:extLst>
              <a:ext uri="{FF2B5EF4-FFF2-40B4-BE49-F238E27FC236}">
                <a16:creationId xmlns:a16="http://schemas.microsoft.com/office/drawing/2014/main" id="{25343311-1B22-C7CD-E506-AC4FDFF5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1" y="418725"/>
            <a:ext cx="8217569" cy="46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40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3" y="621793"/>
            <a:ext cx="2613965" cy="1960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3" y="3295601"/>
            <a:ext cx="2613965" cy="14716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348" y="4748668"/>
            <a:ext cx="181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Rooting Chamber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282" y="2607976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Chilling Chamber</a:t>
            </a:r>
          </a:p>
          <a:p>
            <a:pPr algn="ctr"/>
            <a:r>
              <a:rPr lang="en-US" sz="1000" dirty="0"/>
              <a:t>400-450 chilling hours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99" y="2001007"/>
            <a:ext cx="2301588" cy="172619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007749" y="2686977"/>
            <a:ext cx="908950" cy="3542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100227" y="1207009"/>
            <a:ext cx="728621" cy="6583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27133" y="2001007"/>
            <a:ext cx="838217" cy="387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52627" y="2928822"/>
            <a:ext cx="711443" cy="4553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97478" y="3468930"/>
            <a:ext cx="448763" cy="839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28848" y="716094"/>
            <a:ext cx="2304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Strawberry Center SLO</a:t>
            </a:r>
          </a:p>
          <a:p>
            <a:pPr algn="ctr"/>
            <a:r>
              <a:rPr lang="en-US" b="1" i="1" dirty="0"/>
              <a:t>Monterey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64070" y="1639703"/>
            <a:ext cx="211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Southern CA (Ventura Co.)</a:t>
            </a:r>
          </a:p>
          <a:p>
            <a:pPr algn="ctr"/>
            <a:r>
              <a:rPr lang="en-US" b="1" i="1" dirty="0" err="1"/>
              <a:t>Fronteras</a:t>
            </a:r>
            <a:endParaRPr lang="en-US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6927080" y="3155165"/>
            <a:ext cx="2108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North Carolina</a:t>
            </a:r>
          </a:p>
          <a:p>
            <a:pPr algn="ctr"/>
            <a:r>
              <a:rPr lang="en-US" b="1" i="1" dirty="0"/>
              <a:t>Chandler, </a:t>
            </a:r>
            <a:r>
              <a:rPr lang="en-US" b="1" i="1" dirty="0" err="1"/>
              <a:t>Camarosa</a:t>
            </a:r>
            <a:endParaRPr lang="en-US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54287" y="4308653"/>
            <a:ext cx="2857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Florida Gulf Research Center</a:t>
            </a:r>
          </a:p>
          <a:p>
            <a:pPr algn="ctr"/>
            <a:r>
              <a:rPr lang="en-US" b="1" i="1" dirty="0"/>
              <a:t>Sensation, Brilliance</a:t>
            </a:r>
          </a:p>
        </p:txBody>
      </p:sp>
    </p:spTree>
    <p:extLst>
      <p:ext uri="{BB962C8B-B14F-4D97-AF65-F5344CB8AC3E}">
        <p14:creationId xmlns:p14="http://schemas.microsoft.com/office/powerpoint/2010/main" val="417462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0B35E-53EC-BE30-B3A1-EF9AA6BE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2" descr="Ibraheem OLASUPO | Lecturer | HND; B. Agric.; M. Agric.; PhD (Vegetable  Science) | Research profile">
            <a:extLst>
              <a:ext uri="{FF2B5EF4-FFF2-40B4-BE49-F238E27FC236}">
                <a16:creationId xmlns:a16="http://schemas.microsoft.com/office/drawing/2014/main" id="{400D7223-F4DF-C8BC-4878-971176E27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3273"/>
          <a:stretch/>
        </p:blipFill>
        <p:spPr bwMode="auto">
          <a:xfrm>
            <a:off x="3450174" y="973077"/>
            <a:ext cx="2068594" cy="293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8B0789-6EB4-EBA1-AEB3-28043527F111}"/>
              </a:ext>
            </a:extLst>
          </p:cNvPr>
          <p:cNvSpPr txBox="1"/>
          <p:nvPr/>
        </p:nvSpPr>
        <p:spPr>
          <a:xfrm>
            <a:off x="2388591" y="4182489"/>
            <a:ext cx="4366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Dr. Ibraheem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Olasupo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0521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3703" r="31549" b="14729"/>
          <a:stretch/>
        </p:blipFill>
        <p:spPr>
          <a:xfrm>
            <a:off x="4572000" y="414797"/>
            <a:ext cx="4572001" cy="47287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82005" y="129410"/>
            <a:ext cx="1754366" cy="1745673"/>
            <a:chOff x="2016589" y="3295435"/>
            <a:chExt cx="1754366" cy="1745673"/>
          </a:xfrm>
        </p:grpSpPr>
        <p:sp>
          <p:nvSpPr>
            <p:cNvPr id="12" name="Oval 11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01544" y="718742"/>
            <a:ext cx="3962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800" dirty="0"/>
              <a:t>Assess field performance of CEA produced plants</a:t>
            </a:r>
          </a:p>
          <a:p>
            <a:pPr marL="457200" indent="-457200">
              <a:buAutoNum type="alphaLcParenR"/>
            </a:pPr>
            <a:r>
              <a:rPr lang="en-US" sz="2800" dirty="0"/>
              <a:t>Field days in 2023 and 2024.</a:t>
            </a:r>
          </a:p>
          <a:p>
            <a:pPr marL="457200" indent="-457200">
              <a:buAutoNum type="alphaLcParenR"/>
            </a:pPr>
            <a:r>
              <a:rPr lang="en-US" sz="2800" dirty="0"/>
              <a:t>Optimize use of row-covers in nursery and early production</a:t>
            </a:r>
          </a:p>
        </p:txBody>
      </p:sp>
    </p:spTree>
    <p:extLst>
      <p:ext uri="{BB962C8B-B14F-4D97-AF65-F5344CB8AC3E}">
        <p14:creationId xmlns:p14="http://schemas.microsoft.com/office/powerpoint/2010/main" val="2746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8CF7D2DF-3F88-C337-5D4D-7CCEDB72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E4D9D3-8A86-AE44-7F95-F88D21BE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22B796-CF5B-ABFA-30E5-87D395861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3703" r="31549" b="14729"/>
          <a:stretch/>
        </p:blipFill>
        <p:spPr>
          <a:xfrm>
            <a:off x="4572000" y="414797"/>
            <a:ext cx="4572001" cy="47287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A4D2B0F-2803-E965-45CD-8F844D1B0A69}"/>
              </a:ext>
            </a:extLst>
          </p:cNvPr>
          <p:cNvGrpSpPr/>
          <p:nvPr/>
        </p:nvGrpSpPr>
        <p:grpSpPr>
          <a:xfrm>
            <a:off x="7182005" y="129410"/>
            <a:ext cx="1754366" cy="1745673"/>
            <a:chOff x="2016589" y="3295435"/>
            <a:chExt cx="1754366" cy="174567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8285EA-668C-8F4D-3964-4B29846A7A25}"/>
                </a:ext>
              </a:extLst>
            </p:cNvPr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AFE25B-1066-A2B9-A415-2411F52DF5C9}"/>
                </a:ext>
              </a:extLst>
            </p:cNvPr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4ADB45-CF19-DCB8-B36E-21F20EEE4B49}"/>
              </a:ext>
            </a:extLst>
          </p:cNvPr>
          <p:cNvSpPr txBox="1"/>
          <p:nvPr/>
        </p:nvSpPr>
        <p:spPr>
          <a:xfrm>
            <a:off x="401544" y="718742"/>
            <a:ext cx="3962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Contribute to nursery production guide with plant performance data across a variety of industry relevant genetics.</a:t>
            </a:r>
          </a:p>
        </p:txBody>
      </p:sp>
    </p:spTree>
    <p:extLst>
      <p:ext uri="{BB962C8B-B14F-4D97-AF65-F5344CB8AC3E}">
        <p14:creationId xmlns:p14="http://schemas.microsoft.com/office/powerpoint/2010/main" val="25050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1 of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40" y="606210"/>
            <a:ext cx="6818849" cy="45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97" y="2740636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3" y="3976415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3" y="2804659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2423660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667001" y="447878"/>
            <a:ext cx="4073663" cy="80129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CEA plants 2023-2025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7" r="19498" b="10385"/>
          <a:stretch/>
        </p:blipFill>
        <p:spPr>
          <a:xfrm>
            <a:off x="6349218" y="2358192"/>
            <a:ext cx="1181561" cy="82746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2614084" y="2504051"/>
            <a:ext cx="3704654" cy="8197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0410296">
            <a:off x="3042326" y="2833114"/>
            <a:ext cx="3213298" cy="819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4499459">
            <a:off x="7046951" y="3551722"/>
            <a:ext cx="722586" cy="8440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695819">
            <a:off x="7457069" y="2851959"/>
            <a:ext cx="421695" cy="896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9065428">
            <a:off x="7168390" y="2039923"/>
            <a:ext cx="601638" cy="10585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5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89" y="1582523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5494" y="2019226"/>
            <a:ext cx="11085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Monterey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3341" y="3185658"/>
            <a:ext cx="1074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Fronteras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96719" y="4052822"/>
            <a:ext cx="20724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Brilliance, Sensation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07825" y="3204599"/>
            <a:ext cx="20510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Chandler, </a:t>
            </a:r>
            <a:r>
              <a:rPr lang="en-US" dirty="0" err="1"/>
              <a:t>Camarosa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18738" y="1250717"/>
            <a:ext cx="26299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Cabrillo, Monterey, Albion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9" y="2493506"/>
            <a:ext cx="1561020" cy="3765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4" y="2980325"/>
            <a:ext cx="1907981" cy="264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76" y="1627057"/>
            <a:ext cx="1433295" cy="3567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40" y="4471683"/>
            <a:ext cx="1663448" cy="311897"/>
          </a:xfrm>
          <a:prstGeom prst="rect">
            <a:avLst/>
          </a:prstGeom>
        </p:spPr>
      </p:pic>
      <p:pic>
        <p:nvPicPr>
          <p:cNvPr id="1026" name="Picture 2" descr="Logo :: NC State Bra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74" y="3609534"/>
            <a:ext cx="1168476" cy="5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6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04" y="453542"/>
            <a:ext cx="3172396" cy="4229862"/>
          </a:xfrm>
          <a:prstGeom prst="rect">
            <a:avLst/>
          </a:prstGeom>
        </p:spPr>
      </p:pic>
      <p:pic>
        <p:nvPicPr>
          <p:cNvPr id="7" name="Picture 2" descr="Emma Volk - Production Horticulture Advisor - University of California  Cooperative Extension | Linked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3" y="1965689"/>
            <a:ext cx="1141902" cy="1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297" y="3161453"/>
            <a:ext cx="1113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Emma Volk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1756" y="683971"/>
            <a:ext cx="220919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NCSU HFL Greenhouse Nursery</a:t>
            </a:r>
          </a:p>
        </p:txBody>
      </p:sp>
      <p:sp>
        <p:nvSpPr>
          <p:cNvPr id="10" name="Down Arrow 9"/>
          <p:cNvSpPr/>
          <p:nvPr/>
        </p:nvSpPr>
        <p:spPr>
          <a:xfrm>
            <a:off x="2651238" y="1939339"/>
            <a:ext cx="336499" cy="4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11756" y="2416330"/>
            <a:ext cx="220919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Rooting in Misting Chamber 28 days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2632251" y="3524316"/>
            <a:ext cx="336499" cy="62437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61" y="4234931"/>
            <a:ext cx="2697277" cy="6713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15019" y="1591867"/>
            <a:ext cx="263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Albion, Monterey, Cabrillo</a:t>
            </a:r>
          </a:p>
        </p:txBody>
      </p:sp>
      <p:pic>
        <p:nvPicPr>
          <p:cNvPr id="2" name="Picture 2" descr="https://assets-global.website-files.com/63f180bb59fff8c409afe0a1/659df7368dd4f3414fa94744_heagy-p-2000.jpg">
            <a:extLst>
              <a:ext uri="{FF2B5EF4-FFF2-40B4-BE49-F238E27FC236}">
                <a16:creationId xmlns:a16="http://schemas.microsoft.com/office/drawing/2014/main" id="{73275A07-0EDB-A7D0-F46B-39F22D80C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96" y="1965689"/>
            <a:ext cx="1141902" cy="1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974E31-9571-26AA-1E3C-22DE731F23CD}"/>
              </a:ext>
            </a:extLst>
          </p:cNvPr>
          <p:cNvSpPr txBox="1"/>
          <p:nvPr/>
        </p:nvSpPr>
        <p:spPr>
          <a:xfrm>
            <a:off x="4293288" y="3185762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Kim </a:t>
            </a:r>
            <a:r>
              <a:rPr lang="en-US" sz="1600" dirty="0" err="1"/>
              <a:t>Heagy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5685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3" y="774842"/>
            <a:ext cx="2697277" cy="671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7" y="1612673"/>
            <a:ext cx="1404934" cy="1404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223" y="2999450"/>
            <a:ext cx="173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Courtney Weber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13"/>
          <a:stretch/>
        </p:blipFill>
        <p:spPr>
          <a:xfrm>
            <a:off x="2882978" y="1540978"/>
            <a:ext cx="1155406" cy="16185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4081" y="3276948"/>
            <a:ext cx="146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Ava </a:t>
            </a:r>
            <a:r>
              <a:rPr lang="en-US" dirty="0" err="1"/>
              <a:t>Forysteck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3042" y="4013182"/>
            <a:ext cx="297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Evaluate plug plants vs. industry standard </a:t>
            </a:r>
            <a:r>
              <a:rPr lang="en-US" dirty="0" err="1"/>
              <a:t>frigo</a:t>
            </a:r>
            <a:r>
              <a:rPr lang="en-US" dirty="0"/>
              <a:t>-plants</a:t>
            </a:r>
          </a:p>
        </p:txBody>
      </p:sp>
      <p:pic>
        <p:nvPicPr>
          <p:cNvPr id="7170" name="Picture 2" descr="https://lh7-us.googleusercontent.com/vAo0XPWtMLgdL7y4MlaAJfOYkIWZfSg4M7fU4QR1AKXGtDFrpU_qZAu0r7-Zf_Ttn01FzUQNWJD0WQxNCKCTxs7UA4mcKBm3ELRoN7VC2S_MDDeNWUSURcvwmrJTZ0L3Jtf91ChwKqUG5QhDQ-cv14MR2A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77" y="529315"/>
            <a:ext cx="3383845" cy="451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15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194" name="Picture 2" descr="https://lh7-us.googleusercontent.com/7bRiJwU6Id3pIb7Fb7MgtH5BExDHj8__dOGLsKKggZnqGtCOlKY1M5mf5MS8OyVh6WVwWVl7aCLomA5LI_w2kalOdQWoA41kMY6SrKfZ3-OdLfuoGN-Ni2im_S9QOaOzk5jbFe7KrZNQbpDjNv03X6V3J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64" y="759374"/>
            <a:ext cx="6758275" cy="422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23" y="0"/>
            <a:ext cx="2697277" cy="67132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3123591" y="2201875"/>
            <a:ext cx="497434" cy="7754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218" name="Picture 2" descr="https://lh7-us.googleusercontent.com/2TeqKl16gbUE_yZPCwqD7idiERcCSKaRS2u8bfL29GM__q17fCS1fwOkK1jyBk3GHf91IDZeqovmoBedOv4jKP-VkDcncHTLkbpm3fQIT1Ytqiok0yZSdurArjhDF-FVb4hT9srwOaOY8m4n4adEIodgi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51" y="612967"/>
            <a:ext cx="7032694" cy="43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16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FA1F5-D03E-10DB-4F86-8E75D1BA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9B9A-8E56-714A-662B-C29C8F9C85C2}"/>
              </a:ext>
            </a:extLst>
          </p:cNvPr>
          <p:cNvSpPr txBox="1"/>
          <p:nvPr/>
        </p:nvSpPr>
        <p:spPr>
          <a:xfrm>
            <a:off x="457200" y="605635"/>
            <a:ext cx="3881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can we optimize row cover use?</a:t>
            </a:r>
          </a:p>
        </p:txBody>
      </p:sp>
      <p:pic>
        <p:nvPicPr>
          <p:cNvPr id="6" name="Picture 4" descr="https://lh3.googleusercontent.com/pw/ADCreHcyfVDZ0tY5cJ9FvqIVgTklD27nVDgME-8FATmwJIoodHDml6aB8pKWn3aJXi3nJCiVWdg1x7PcVL0ufsENR8_Jxz_-39JwKKkFbBUr4Cr5LimPYD5sw2I_9uAscidoaTSuWebk9KidB-V3IiHqLFEgtOpo3EGglpcUxyf08GI2Rv5MPBiiI6U41evruMwZpmqLwmf9RKKh22tYJrYY7smYdOVS_K_V-A0ce_QeJKEbxmoCI7hzbc0_QwO-0V8cnHhJO9c9iaUiEdNjc4jxR9m7eGJSzrvTVH-3pDPYAU9NmiM37pJS2o-vdYZiD5ouamHTvR90MiBRXjqiJlAUQu8LK9TgSH4osVNerMn3c7q8JkrC263ygcsVZkMc4-GppnZtoPnv8vVzIXY4p6kzK01QeOwNk0eTB2xiU4xOkFFxkAhE9nvcN3BHPm4H5NaKus1ZQ3V556L2j0tvoDn3GuwJMtP0tlFlC7CJUzanInP79VxiJ6nME3-56-kF3Xaa_MYuUdH6F28THqTiYCktUzFxjSYtf0m_vtrUMmSdSS9fcSnSxhJLx6nNhcJaqw_9wg7tbhTYkIXrd2j4zHNWu_OgrNXqBW9GXqc0O579qSTEq1iNpdAEP9E0eJDVfSou_HvZRtjuhxIYIKYaBwOZT7HLmkKlRaDCtCShw2X1ln-CS4BNOflUsuL0SuNadbQ0G2UKf3Keq1BfTnbkXvvk7hLA2lMAIQT3OqznkNtspsSg6SQMRIHfv0xkq813SamNaYlQlvezpyjG6BhzuJrLzci9FwP2WnLPUpHp5Ou1tK7kAg8JCa96A7mb4DZl-G-47bZat3_KhKRSSRgARLd6QHPhqfpruKtXzKVycjcyK76t2IfOT7ATgVWtbQaa8tH7vdxfI1FUVEIUudNEMAuTiEg=w1290-h971-s-no?authuser=0">
            <a:extLst>
              <a:ext uri="{FF2B5EF4-FFF2-40B4-BE49-F238E27FC236}">
                <a16:creationId xmlns:a16="http://schemas.microsoft.com/office/drawing/2014/main" id="{0849B4DF-C718-D95E-0F5D-0ED4391BA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11" y="0"/>
            <a:ext cx="4644189" cy="34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Jayesh Samtani">
            <a:extLst>
              <a:ext uri="{FF2B5EF4-FFF2-40B4-BE49-F238E27FC236}">
                <a16:creationId xmlns:a16="http://schemas.microsoft.com/office/drawing/2014/main" id="{4C6D89F2-1551-3536-3C2A-1DB05D64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r="45781" b="59365"/>
          <a:stretch/>
        </p:blipFill>
        <p:spPr bwMode="auto">
          <a:xfrm>
            <a:off x="457200" y="1960751"/>
            <a:ext cx="1045153" cy="10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457C50-65DF-5CD3-2C39-3D63019ED7D1}"/>
              </a:ext>
            </a:extLst>
          </p:cNvPr>
          <p:cNvSpPr txBox="1"/>
          <p:nvPr/>
        </p:nvSpPr>
        <p:spPr>
          <a:xfrm>
            <a:off x="258007" y="3055025"/>
            <a:ext cx="1443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Jayesh</a:t>
            </a:r>
            <a:r>
              <a:rPr lang="en-US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Samtani</a:t>
            </a:r>
            <a:endParaRPr lang="en-US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C0A97-E1E7-43E3-5156-ADAC112FD89C}"/>
              </a:ext>
            </a:extLst>
          </p:cNvPr>
          <p:cNvSpPr txBox="1"/>
          <p:nvPr/>
        </p:nvSpPr>
        <p:spPr>
          <a:xfrm>
            <a:off x="2718924" y="3068771"/>
            <a:ext cx="1524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Mark Hoffmann</a:t>
            </a:r>
            <a:endParaRPr kumimoji="0" lang="en-US" sz="16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7F59C-FA9E-A5E9-EC57-CA99F58F4C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2740" b="39723"/>
          <a:stretch/>
        </p:blipFill>
        <p:spPr>
          <a:xfrm>
            <a:off x="3040831" y="1795040"/>
            <a:ext cx="880398" cy="12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31472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</Template>
  <TotalTime>65248</TotalTime>
  <Words>334</Words>
  <Application>Microsoft Macintosh PowerPoint</Application>
  <PresentationFormat>On-screen Show (16:9)</PresentationFormat>
  <Paragraphs>119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</vt:lpstr>
      <vt:lpstr>Epilogue</vt:lpstr>
      <vt:lpstr>Times New Roman</vt:lpstr>
      <vt:lpstr>NCStateU-horizontal-left-logo</vt:lpstr>
      <vt:lpstr>PowerPoint Presentation</vt:lpstr>
      <vt:lpstr>PowerPoint Presentation</vt:lpstr>
      <vt:lpstr>PowerPoint Presentation</vt:lpstr>
      <vt:lpstr>CEA plants 2023-2025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Field Study, Year 1, Virginia Beach, VA</vt:lpstr>
      <vt:lpstr>PowerPoint Presentation</vt:lpstr>
      <vt:lpstr>  Plant canopy data was collected on January 8, 2024.</vt:lpstr>
      <vt:lpstr>CEA plants 2023-2025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Strawberry Production Practices in North Carolina, South Carolina, Virginia, Georgia, Alabama</dc:title>
  <dc:creator>Gina Fernandez</dc:creator>
  <cp:lastModifiedBy>Mark Hoffmann</cp:lastModifiedBy>
  <cp:revision>417</cp:revision>
  <dcterms:created xsi:type="dcterms:W3CDTF">2017-08-24T14:56:05Z</dcterms:created>
  <dcterms:modified xsi:type="dcterms:W3CDTF">2024-11-15T13:30:32Z</dcterms:modified>
</cp:coreProperties>
</file>