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Lato"/>
      <p:regular r:id="rId17"/>
      <p:bold r:id="rId18"/>
      <p:italic r:id="rId19"/>
      <p:boldItalic r:id="rId20"/>
    </p:embeddedFont>
    <p:embeddedFont>
      <p:font typeface="Lato Light"/>
      <p:regular r:id="rId21"/>
      <p:bold r:id="rId22"/>
      <p:italic r:id="rId23"/>
      <p:boldItalic r:id="rId24"/>
    </p:embeddedFont>
    <p:embeddedFont>
      <p:font typeface="Lato Black"/>
      <p:bold r:id="rId25"/>
      <p:boldItalic r:id="rId26"/>
    </p:embeddedFont>
    <p:embeddedFont>
      <p:font typeface="Luckiest Guy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Italic.fntdata"/><Relationship Id="rId22" Type="http://schemas.openxmlformats.org/officeDocument/2006/relationships/font" Target="fonts/LatoLight-bold.fntdata"/><Relationship Id="rId21" Type="http://schemas.openxmlformats.org/officeDocument/2006/relationships/font" Target="fonts/LatoLight-regular.fntdata"/><Relationship Id="rId24" Type="http://schemas.openxmlformats.org/officeDocument/2006/relationships/font" Target="fonts/LatoLight-boldItalic.fntdata"/><Relationship Id="rId23" Type="http://schemas.openxmlformats.org/officeDocument/2006/relationships/font" Target="fonts/LatoLigh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Black-boldItalic.fntdata"/><Relationship Id="rId25" Type="http://schemas.openxmlformats.org/officeDocument/2006/relationships/font" Target="fonts/LatoBlack-bold.fntdata"/><Relationship Id="rId27" Type="http://schemas.openxmlformats.org/officeDocument/2006/relationships/font" Target="fonts/LuckiestGuy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Lato-regular.fntdata"/><Relationship Id="rId16" Type="http://schemas.openxmlformats.org/officeDocument/2006/relationships/slide" Target="slides/slide12.xml"/><Relationship Id="rId19" Type="http://schemas.openxmlformats.org/officeDocument/2006/relationships/font" Target="fonts/Lato-italic.fntdata"/><Relationship Id="rId18" Type="http://schemas.openxmlformats.org/officeDocument/2006/relationships/font" Target="fonts/La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3d6389f7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3d6389f7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4f2fb78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4f2fb78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everyone!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If you don’t already know me I’m Alexa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You’ve probably seen me walking around taking lots of pictures and videos of everyone going 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4f39a0e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14f39a0e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everyone!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If you don’t already know me I’m Alexa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You’ve probably seen me walking around taking lots of pictures and videos of everyone going 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acde917ea1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acde917ea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 objective points: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1.  6.1.e Regional and national field day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2.  6.4 Development of a student exchange program (I can help you with these slides if you would like me to)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3.</a:t>
            </a:r>
            <a:r>
              <a:rPr lang="en">
                <a:solidFill>
                  <a:schemeClr val="dk1"/>
                </a:solidFill>
              </a:rPr>
              <a:t> 6.1.c Strawberry propagation guidelines and recommendations (Have not completed, extension bulletin)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4. 6.1.f Development of Spanish outreach material (Upcoming)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5. 6.2 Development of an international conference on CE (Upcoming)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6. 6.3 In-service Train the Trainer education. (Unsure of this)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Alexa will focus 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7. 6.1.a Project  website and blog 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8. 6.1.b Newsletters and public relations 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9. 6.1.d Educational video series and webinars if necessary. 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0103226f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10103226f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everyone!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If you don’t already know me I’m Alexa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You’ve probably seen me walking </a:t>
            </a:r>
            <a:r>
              <a:rPr lang="en"/>
              <a:t>around</a:t>
            </a:r>
            <a:r>
              <a:rPr lang="en"/>
              <a:t> taking lots of pictures and videos of everyone going on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0103226f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0103226f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4ec0adec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4ec0adec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4ec0adec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14ec0adec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0103226f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10103226f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0103226f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0103226f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newsletter and HLA as well as during the final stretch of the project, I will be reaching out to more outlets such as HortiDaily and x, y, z to increase awearness about our project’s findings and how it’s helpful for growers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2ee22927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12ee22927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5018F"/>
              </a:buClr>
              <a:buSzPts val="5200"/>
              <a:buFont typeface="Luckiest Guy"/>
              <a:buNone/>
              <a:defRPr sz="5200">
                <a:solidFill>
                  <a:srgbClr val="55018F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500"/>
              <a:buFont typeface="Lato Light"/>
              <a:buNone/>
              <a:defRPr sz="2500">
                <a:solidFill>
                  <a:srgbClr val="60606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2000"/>
              <a:buFont typeface="Luckiest Guy"/>
              <a:buNone/>
              <a:defRPr sz="12000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buNone/>
              <a:defRPr i="1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9A46"/>
              </a:buClr>
              <a:buSzPts val="3600"/>
              <a:buFont typeface="Luckiest Guy"/>
              <a:buNone/>
              <a:defRPr sz="3600">
                <a:solidFill>
                  <a:srgbClr val="7F9A46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  <a:defRPr sz="1400">
                <a:latin typeface="Lato Light"/>
                <a:ea typeface="Lato Light"/>
                <a:cs typeface="Lato Light"/>
                <a:sym typeface="Lato Light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○"/>
              <a:defRPr sz="1200">
                <a:latin typeface="Lato Light"/>
                <a:ea typeface="Lato Light"/>
                <a:cs typeface="Lato Light"/>
                <a:sym typeface="Lato Light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■"/>
              <a:defRPr sz="1200">
                <a:latin typeface="Lato Light"/>
                <a:ea typeface="Lato Light"/>
                <a:cs typeface="Lato Light"/>
                <a:sym typeface="Lato Light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●"/>
              <a:defRPr sz="1200">
                <a:latin typeface="Lato Light"/>
                <a:ea typeface="Lato Light"/>
                <a:cs typeface="Lato Light"/>
                <a:sym typeface="Lato Light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○"/>
              <a:defRPr sz="1200">
                <a:latin typeface="Lato Light"/>
                <a:ea typeface="Lato Light"/>
                <a:cs typeface="Lato Light"/>
                <a:sym typeface="Lato Light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■"/>
              <a:defRPr sz="1200">
                <a:latin typeface="Lato Light"/>
                <a:ea typeface="Lato Light"/>
                <a:cs typeface="Lato Light"/>
                <a:sym typeface="Lato Light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●"/>
              <a:defRPr sz="1200">
                <a:latin typeface="Lato Light"/>
                <a:ea typeface="Lato Light"/>
                <a:cs typeface="Lato Light"/>
                <a:sym typeface="Lato Light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○"/>
              <a:defRPr sz="1200">
                <a:latin typeface="Lato Light"/>
                <a:ea typeface="Lato Light"/>
                <a:cs typeface="Lato Light"/>
                <a:sym typeface="Lato Light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■"/>
              <a:defRPr sz="1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Lato Light"/>
              <a:buChar char="●"/>
              <a:defRPr sz="1400">
                <a:latin typeface="Lato Light"/>
                <a:ea typeface="Lato Light"/>
                <a:cs typeface="Lato Light"/>
                <a:sym typeface="Lato Light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○"/>
              <a:defRPr sz="1200">
                <a:latin typeface="Lato Light"/>
                <a:ea typeface="Lato Light"/>
                <a:cs typeface="Lato Light"/>
                <a:sym typeface="Lato Light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■"/>
              <a:defRPr sz="1200">
                <a:latin typeface="Lato Light"/>
                <a:ea typeface="Lato Light"/>
                <a:cs typeface="Lato Light"/>
                <a:sym typeface="Lato Light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●"/>
              <a:defRPr sz="1200">
                <a:latin typeface="Lato Light"/>
                <a:ea typeface="Lato Light"/>
                <a:cs typeface="Lato Light"/>
                <a:sym typeface="Lato Light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○"/>
              <a:defRPr sz="1200">
                <a:latin typeface="Lato Light"/>
                <a:ea typeface="Lato Light"/>
                <a:cs typeface="Lato Light"/>
                <a:sym typeface="Lato Light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■"/>
              <a:defRPr sz="1200">
                <a:latin typeface="Lato Light"/>
                <a:ea typeface="Lato Light"/>
                <a:cs typeface="Lato Light"/>
                <a:sym typeface="Lato Light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●"/>
              <a:defRPr sz="1200">
                <a:latin typeface="Lato Light"/>
                <a:ea typeface="Lato Light"/>
                <a:cs typeface="Lato Light"/>
                <a:sym typeface="Lato Light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○"/>
              <a:defRPr sz="1200">
                <a:latin typeface="Lato Light"/>
                <a:ea typeface="Lato Light"/>
                <a:cs typeface="Lato Light"/>
                <a:sym typeface="Lato Light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Lato Light"/>
              <a:buChar char="■"/>
              <a:defRPr sz="1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F9A46"/>
              </a:buClr>
              <a:buSzPts val="4800"/>
              <a:buFont typeface="Luckiest Guy"/>
              <a:buNone/>
              <a:defRPr sz="4800">
                <a:solidFill>
                  <a:srgbClr val="7F9A46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5018F"/>
              </a:buClr>
              <a:buSzPts val="4200"/>
              <a:buFont typeface="Luckiest Guy"/>
              <a:buNone/>
              <a:defRPr sz="4200">
                <a:solidFill>
                  <a:srgbClr val="55018F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E8E8B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Light"/>
              <a:buNone/>
              <a:defRPr sz="2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Lato"/>
              <a:buChar char="●"/>
              <a:defRPr sz="1800"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○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■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●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○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■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●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○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400"/>
              <a:buFont typeface="Lato"/>
              <a:buChar char="■"/>
              <a:defRPr>
                <a:solidFill>
                  <a:srgbClr val="60606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i="1" sz="10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hyperlink" Target="https://youtu.be/KispG3Nbpe8?si=rVi6yexWjEYhGcOa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883313" y="3"/>
            <a:ext cx="526068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6800" y="1370775"/>
            <a:ext cx="5490300" cy="23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6: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Extension and communication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" y="4383575"/>
            <a:ext cx="759948" cy="75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704" y="3205800"/>
            <a:ext cx="1776176" cy="17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0938" y="445403"/>
            <a:ext cx="2745700" cy="11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6.1.d Educational video series and webinars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>
            <p:ph idx="4294967295" type="body"/>
          </p:nvPr>
        </p:nvSpPr>
        <p:spPr>
          <a:xfrm>
            <a:off x="412100" y="1661025"/>
            <a:ext cx="3407700" cy="34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2024 Greenhouse Strawberry School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9 previous webinars (2022-2023) reaching over 500 people in total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000" y="1146400"/>
            <a:ext cx="5397949" cy="29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4573500" y="7400"/>
            <a:ext cx="4570500" cy="5143500"/>
          </a:xfrm>
          <a:prstGeom prst="rect">
            <a:avLst/>
          </a:prstGeom>
          <a:solidFill>
            <a:srgbClr val="7F9A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227650" y="3"/>
            <a:ext cx="526068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>
            <p:ph type="title"/>
          </p:nvPr>
        </p:nvSpPr>
        <p:spPr>
          <a:xfrm>
            <a:off x="257500" y="1837988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</a:t>
            </a:r>
            <a:endParaRPr/>
          </a:p>
        </p:txBody>
      </p:sp>
      <p:sp>
        <p:nvSpPr>
          <p:cNvPr id="149" name="Google Shape;149;p23"/>
          <p:cNvSpPr txBox="1"/>
          <p:nvPr>
            <p:ph idx="2" type="body"/>
          </p:nvPr>
        </p:nvSpPr>
        <p:spPr>
          <a:xfrm>
            <a:off x="4939500" y="981625"/>
            <a:ext cx="3837000" cy="295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Spring newsletter</a:t>
            </a:r>
            <a:endParaRPr>
              <a:solidFill>
                <a:srgbClr val="E8E8B5"/>
              </a:solidFill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>
            <p:ph idx="2" type="body"/>
          </p:nvPr>
        </p:nvSpPr>
        <p:spPr>
          <a:xfrm>
            <a:off x="4939500" y="874775"/>
            <a:ext cx="3111900" cy="35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8E8B5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More PR</a:t>
            </a:r>
            <a:endParaRPr>
              <a:solidFill>
                <a:srgbClr val="E8E8B5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/>
          <p:nvPr/>
        </p:nvSpPr>
        <p:spPr>
          <a:xfrm>
            <a:off x="4573500" y="7400"/>
            <a:ext cx="4570500" cy="5143500"/>
          </a:xfrm>
          <a:prstGeom prst="rect">
            <a:avLst/>
          </a:prstGeom>
          <a:solidFill>
            <a:srgbClr val="7F9A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227650" y="3"/>
            <a:ext cx="526068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>
            <p:ph idx="2" type="body"/>
          </p:nvPr>
        </p:nvSpPr>
        <p:spPr>
          <a:xfrm>
            <a:off x="4939500" y="981625"/>
            <a:ext cx="3837000" cy="295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8E8B5"/>
                </a:solidFill>
              </a:rPr>
              <a:t>Thank you so much to everyone who has submitted an article or photo or video or who sat for an interview with me. &amp; Thank you to anyone who is involved in the project in any capacity!</a:t>
            </a:r>
            <a:endParaRPr>
              <a:solidFill>
                <a:srgbClr val="E8E8B5"/>
              </a:solidFill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>
            <p:ph type="title"/>
          </p:nvPr>
        </p:nvSpPr>
        <p:spPr>
          <a:xfrm>
            <a:off x="257500" y="1837988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5729100" y="0"/>
            <a:ext cx="3414900" cy="5143500"/>
          </a:xfrm>
          <a:prstGeom prst="rect">
            <a:avLst/>
          </a:prstGeom>
          <a:solidFill>
            <a:srgbClr val="7F9A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0" y="228588"/>
            <a:ext cx="572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Extension and Communication</a:t>
            </a:r>
            <a:r>
              <a:rPr lang="en"/>
              <a:t> Team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95988" y="857613"/>
            <a:ext cx="4937100" cy="9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6: Development of services and products, extension and outreach activities to industry and public stakeholders.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00" y="1886838"/>
            <a:ext cx="4937098" cy="302807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6196200" y="705225"/>
            <a:ext cx="2480700" cy="3422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4"/>
          <p:cNvSpPr txBox="1"/>
          <p:nvPr>
            <p:ph type="title"/>
          </p:nvPr>
        </p:nvSpPr>
        <p:spPr>
          <a:xfrm>
            <a:off x="5830950" y="979725"/>
            <a:ext cx="3211200" cy="4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latin typeface="Lato"/>
                <a:ea typeface="Lato"/>
                <a:cs typeface="Lato"/>
                <a:sym typeface="Lato"/>
              </a:rPr>
              <a:t>Topics:</a:t>
            </a:r>
            <a:endParaRPr sz="2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6292325" y="1709400"/>
            <a:ext cx="2316900" cy="24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Newsletters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Relations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Videos and Webinars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4573500" y="7400"/>
            <a:ext cx="4570500" cy="5143500"/>
          </a:xfrm>
          <a:prstGeom prst="rect">
            <a:avLst/>
          </a:prstGeom>
          <a:solidFill>
            <a:srgbClr val="7F9A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227650" y="3"/>
            <a:ext cx="526068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type="title"/>
          </p:nvPr>
        </p:nvSpPr>
        <p:spPr>
          <a:xfrm>
            <a:off x="265500" y="2154313"/>
            <a:ext cx="4045200" cy="14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Alexa Artis</a:t>
            </a:r>
            <a:endParaRPr/>
          </a:p>
        </p:txBody>
      </p:sp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265500" y="34952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 Black"/>
                <a:ea typeface="Lato Black"/>
                <a:cs typeface="Lato Black"/>
                <a:sym typeface="Lato Black"/>
              </a:rPr>
              <a:t>About Me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9" name="Google Shape;79;p15"/>
          <p:cNvSpPr txBox="1"/>
          <p:nvPr>
            <p:ph idx="2" type="body"/>
          </p:nvPr>
        </p:nvSpPr>
        <p:spPr>
          <a:xfrm>
            <a:off x="4939500" y="448225"/>
            <a:ext cx="3837000" cy="428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8E8B5"/>
                </a:solidFill>
              </a:rPr>
              <a:t>Team: Extension and Communication</a:t>
            </a:r>
            <a:endParaRPr>
              <a:solidFill>
                <a:srgbClr val="E8E8B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8E8B5"/>
                </a:solidFill>
              </a:rPr>
              <a:t>Role: I make and do creative and communicative things for the project:</a:t>
            </a:r>
            <a:endParaRPr>
              <a:solidFill>
                <a:srgbClr val="E8E8B5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branding and illustrations</a:t>
            </a:r>
            <a:endParaRPr>
              <a:solidFill>
                <a:srgbClr val="E8E8B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newsletters</a:t>
            </a:r>
            <a:endParaRPr>
              <a:solidFill>
                <a:srgbClr val="E8E8B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annual meeting brochures</a:t>
            </a:r>
            <a:endParaRPr>
              <a:solidFill>
                <a:srgbClr val="E8E8B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c</a:t>
            </a:r>
            <a:r>
              <a:rPr lang="en">
                <a:solidFill>
                  <a:srgbClr val="E8E8B5"/>
                </a:solidFill>
              </a:rPr>
              <a:t>ontent creation</a:t>
            </a:r>
            <a:endParaRPr>
              <a:solidFill>
                <a:srgbClr val="E8E8B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website management</a:t>
            </a:r>
            <a:endParaRPr>
              <a:solidFill>
                <a:srgbClr val="E8E8B5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8E8B5"/>
              </a:buClr>
              <a:buSzPts val="1800"/>
              <a:buChar char="-"/>
            </a:pPr>
            <a:r>
              <a:rPr lang="en">
                <a:solidFill>
                  <a:srgbClr val="E8E8B5"/>
                </a:solidFill>
              </a:rPr>
              <a:t>public relations</a:t>
            </a:r>
            <a:endParaRPr>
              <a:solidFill>
                <a:srgbClr val="E8E8B5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1" y="1"/>
            <a:ext cx="4570501" cy="1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600300"/>
            <a:ext cx="9143998" cy="372789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2012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overview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>
            <p:ph idx="4294967295" type="body"/>
          </p:nvPr>
        </p:nvSpPr>
        <p:spPr>
          <a:xfrm>
            <a:off x="1851450" y="1101800"/>
            <a:ext cx="5441100" cy="36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910">
                <a:solidFill>
                  <a:srgbClr val="222222"/>
                </a:solidFill>
              </a:rPr>
              <a:t>6.1.a Project website and blog </a:t>
            </a:r>
            <a:endParaRPr b="1" sz="191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910">
                <a:solidFill>
                  <a:srgbClr val="222222"/>
                </a:solidFill>
              </a:rPr>
              <a:t>6.1.b Newsletters and public relations </a:t>
            </a:r>
            <a:endParaRPr b="1" sz="191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91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6.1.c Strawberry propagation guidelines and recommendations</a:t>
            </a:r>
            <a:endParaRPr sz="191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b="1" lang="en" sz="1910">
                <a:solidFill>
                  <a:srgbClr val="222222"/>
                </a:solidFill>
              </a:rPr>
              <a:t>6.1.d Educational video series and webinars</a:t>
            </a:r>
            <a:endParaRPr b="1" sz="191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910">
                <a:solidFill>
                  <a:srgbClr val="222222"/>
                </a:solidFill>
                <a:latin typeface="Lato Light"/>
                <a:ea typeface="Lato Light"/>
                <a:cs typeface="Lato Light"/>
                <a:sym typeface="Lato Light"/>
              </a:rPr>
              <a:t>6.1.e Regional and national field day</a:t>
            </a:r>
            <a:endParaRPr sz="191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91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6.1.f Development of Spanish outreach material</a:t>
            </a:r>
            <a:endParaRPr sz="191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91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6.2 Development of an international conference on CE</a:t>
            </a:r>
            <a:endParaRPr sz="191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191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6.3 In-service Train the Trainer education</a:t>
            </a:r>
            <a:endParaRPr sz="1910">
              <a:solidFill>
                <a:srgbClr val="22222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1910">
                <a:solidFill>
                  <a:srgbClr val="222222"/>
                </a:solidFill>
                <a:latin typeface="Lato Light"/>
                <a:ea typeface="Lato Light"/>
                <a:cs typeface="Lato Light"/>
                <a:sym typeface="Lato Light"/>
              </a:rPr>
              <a:t>6.4 Development of a student exchange program</a:t>
            </a:r>
            <a:endParaRPr sz="864"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458575" y="521225"/>
            <a:ext cx="809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6.1.a Website and blog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37" y="1345725"/>
            <a:ext cx="5020513" cy="27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5575" y="863013"/>
            <a:ext cx="3588250" cy="356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458575" y="521225"/>
            <a:ext cx="809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6.1.a Website and blog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00" y="2266175"/>
            <a:ext cx="5914849" cy="28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b="0" l="7263" r="9250" t="0"/>
          <a:stretch/>
        </p:blipFill>
        <p:spPr>
          <a:xfrm>
            <a:off x="4205878" y="0"/>
            <a:ext cx="4938122" cy="28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4325" y="1246325"/>
            <a:ext cx="5924403" cy="328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458575" y="521225"/>
            <a:ext cx="809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6.1.a </a:t>
            </a:r>
            <a:r>
              <a:rPr lang="en"/>
              <a:t>Website and blog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075" y="2428918"/>
            <a:ext cx="4424477" cy="246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075" y="327175"/>
            <a:ext cx="4424477" cy="246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6325"/>
            <a:ext cx="4264980" cy="328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/>
          <p:nvPr/>
        </p:nvSpPr>
        <p:spPr>
          <a:xfrm>
            <a:off x="311700" y="1032525"/>
            <a:ext cx="8554200" cy="3652500"/>
          </a:xfrm>
          <a:prstGeom prst="rect">
            <a:avLst/>
          </a:prstGeom>
          <a:solidFill>
            <a:srgbClr val="7F9A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6.1.b </a:t>
            </a:r>
            <a:r>
              <a:rPr lang="en"/>
              <a:t>Newsletters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39" l="0" r="0" t="39"/>
          <a:stretch/>
        </p:blipFill>
        <p:spPr>
          <a:xfrm>
            <a:off x="3323578" y="1250250"/>
            <a:ext cx="2496851" cy="323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00" y="1250250"/>
            <a:ext cx="2496851" cy="323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5">
            <a:alphaModFix/>
          </a:blip>
          <a:srcRect b="39" l="0" r="0" t="39"/>
          <a:stretch/>
        </p:blipFill>
        <p:spPr>
          <a:xfrm>
            <a:off x="6165857" y="1250250"/>
            <a:ext cx="2496851" cy="323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16725" y="-75600"/>
            <a:ext cx="5327077" cy="532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6.1.b </a:t>
            </a:r>
            <a:r>
              <a:rPr lang="en"/>
              <a:t>Public Relations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84925"/>
            <a:ext cx="458576" cy="4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>
            <p:ph idx="4294967295" type="body"/>
          </p:nvPr>
        </p:nvSpPr>
        <p:spPr>
          <a:xfrm>
            <a:off x="311700" y="1152475"/>
            <a:ext cx="4297200" cy="43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Events: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Indiana Hort Conference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NCERA-101 conference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HLA Research Retreat (Purdue University)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New Jersey Agricultural Convention and Trade Show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New Jersey Vegetable Growers Meeting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Mid-Atlantic Fruit and Vegetable Convention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2023 and 2024 Southeastern Strawberry Expo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North American Strawberry Symposium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North American Raspberry and Blackberry Annual Conference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Cultivate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American Society for </a:t>
            </a: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Horticultural</a:t>
            </a: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Science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Greenhouse Strawberry School Online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NASGA and </a:t>
            </a:r>
            <a:r>
              <a:rPr lang="en" u="sng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Brian’s video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Annual Meeting 3!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" name="Google Shape;133;p21"/>
          <p:cNvSpPr txBox="1"/>
          <p:nvPr>
            <p:ph idx="4294967295" type="body"/>
          </p:nvPr>
        </p:nvSpPr>
        <p:spPr>
          <a:xfrm>
            <a:off x="4656300" y="1152475"/>
            <a:ext cx="4176000" cy="3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Features: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Inside Grower - Sam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Lian’s internship video was featured in HLA Happenings at Purdue University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On Facebook: Virginia Tech. Small Fruit Program at Hampton Roads AREC made a post about harvesting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Numerous LinkedIn posts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15 articles on the PIP-CAP blog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-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Urban Ag News - Brandan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