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433" r:id="rId2"/>
    <p:sldId id="553" r:id="rId3"/>
    <p:sldId id="576" r:id="rId4"/>
    <p:sldId id="505" r:id="rId5"/>
    <p:sldId id="484" r:id="rId6"/>
    <p:sldId id="573" r:id="rId7"/>
    <p:sldId id="574" r:id="rId8"/>
    <p:sldId id="575" r:id="rId9"/>
    <p:sldId id="502" r:id="rId10"/>
    <p:sldId id="558" r:id="rId11"/>
    <p:sldId id="555" r:id="rId12"/>
    <p:sldId id="577" r:id="rId13"/>
    <p:sldId id="582" r:id="rId14"/>
    <p:sldId id="581" r:id="rId15"/>
    <p:sldId id="578" r:id="rId16"/>
    <p:sldId id="579" r:id="rId17"/>
    <p:sldId id="563" r:id="rId18"/>
    <p:sldId id="564" r:id="rId19"/>
    <p:sldId id="565" r:id="rId20"/>
    <p:sldId id="566" r:id="rId21"/>
    <p:sldId id="567" r:id="rId22"/>
    <p:sldId id="568" r:id="rId23"/>
    <p:sldId id="569" r:id="rId24"/>
    <p:sldId id="570" r:id="rId25"/>
    <p:sldId id="571" r:id="rId26"/>
    <p:sldId id="514" r:id="rId27"/>
    <p:sldId id="523" r:id="rId28"/>
    <p:sldId id="524" r:id="rId29"/>
    <p:sldId id="548" r:id="rId30"/>
    <p:sldId id="547" r:id="rId31"/>
    <p:sldId id="549" r:id="rId32"/>
    <p:sldId id="530" r:id="rId33"/>
    <p:sldId id="531" r:id="rId34"/>
    <p:sldId id="435" r:id="rId35"/>
    <p:sldId id="536" r:id="rId36"/>
    <p:sldId id="465" r:id="rId37"/>
    <p:sldId id="539" r:id="rId38"/>
    <p:sldId id="480" r:id="rId39"/>
    <p:sldId id="559" r:id="rId40"/>
    <p:sldId id="560" r:id="rId41"/>
    <p:sldId id="561" r:id="rId42"/>
    <p:sldId id="562" r:id="rId43"/>
    <p:sldId id="374" r:id="rId4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0"/>
    <p:restoredTop sz="95354" autoAdjust="0"/>
  </p:normalViewPr>
  <p:slideViewPr>
    <p:cSldViewPr snapToGrid="0" snapToObjects="1">
      <p:cViewPr varScale="1">
        <p:scale>
          <a:sx n="159" d="100"/>
          <a:sy n="159" d="100"/>
        </p:scale>
        <p:origin x="424" y="184"/>
      </p:cViewPr>
      <p:guideLst>
        <p:guide orient="horz" pos="1620"/>
        <p:guide pos="2880"/>
        <p:guide pos="2855"/>
      </p:guideLst>
    </p:cSldViewPr>
  </p:slideViewPr>
  <p:outlineViewPr>
    <p:cViewPr>
      <p:scale>
        <a:sx n="33" d="100"/>
        <a:sy n="33" d="100"/>
      </p:scale>
      <p:origin x="0" y="-19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DC1D-A48A-8944-8247-ED6E99641B23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0B192-AE9C-F346-B2C6-ECD7CAF4E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2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B192-AE9C-F346-B2C6-ECD7CAF4ED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2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510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797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65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4a25f0aea8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14a25f0aea8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4745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B192-AE9C-F346-B2C6-ECD7CAF4ED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9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B192-AE9C-F346-B2C6-ECD7CAF4ED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42 people in total!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B192-AE9C-F346-B2C6-ECD7CAF4ED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96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520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38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332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39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99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a25f0aea8_0_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4a25f0aea8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92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645E3-1B5D-4B09-8D13-5E694FA26930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41A7-CA4B-4FDE-A2C8-916C3BE8DFF1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6454-E1A0-4D2A-A3A0-829D39411986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EDCA-88D6-4BE3-A169-C3F2D1A2B3FD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59D4F-192F-4280-AB86-994368549581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86929-AA3A-4F75-A2B3-BD6AEDEF4B5B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CCCBF-B7DC-4917-8EBE-47C713F122D1}" type="datetime1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AC75-F27B-4765-B473-6B6E946F6FF1}" type="datetime1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4B4F4-9C80-4485-88C4-4DB97CA945FF}" type="datetime1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FAA4A-215C-4FA1-8CEA-5FCBCCACDD50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F844B-017E-4632-A249-B5809DB5E719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CC1CAA-ED93-4899-97D7-6CEB3150BAD7}" type="datetime1">
              <a:rPr lang="en-US" smtClean="0"/>
              <a:t>11/13/24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8.jpg"/><Relationship Id="rId7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12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6.png"/><Relationship Id="rId5" Type="http://schemas.openxmlformats.org/officeDocument/2006/relationships/image" Target="../media/image38.png"/><Relationship Id="rId10" Type="http://schemas.openxmlformats.org/officeDocument/2006/relationships/image" Target="../media/image54.png"/><Relationship Id="rId4" Type="http://schemas.openxmlformats.org/officeDocument/2006/relationships/image" Target="../media/image51.jpeg"/><Relationship Id="rId9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5.JPG"/><Relationship Id="rId3" Type="http://schemas.openxmlformats.org/officeDocument/2006/relationships/image" Target="../media/image59.JPG"/><Relationship Id="rId7" Type="http://schemas.openxmlformats.org/officeDocument/2006/relationships/image" Target="../media/image15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0.jpg"/><Relationship Id="rId5" Type="http://schemas.openxmlformats.org/officeDocument/2006/relationships/image" Target="../media/image13.png"/><Relationship Id="rId10" Type="http://schemas.openxmlformats.org/officeDocument/2006/relationships/image" Target="../media/image23.jpg"/><Relationship Id="rId4" Type="http://schemas.openxmlformats.org/officeDocument/2006/relationships/image" Target="../media/image9.png"/><Relationship Id="rId9" Type="http://schemas.openxmlformats.org/officeDocument/2006/relationships/image" Target="../media/image21.jpg"/><Relationship Id="rId1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8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5.JP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33.jpe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g"/><Relationship Id="rId18" Type="http://schemas.openxmlformats.org/officeDocument/2006/relationships/image" Target="../media/image84.jpeg"/><Relationship Id="rId3" Type="http://schemas.openxmlformats.org/officeDocument/2006/relationships/image" Target="../media/image52.png"/><Relationship Id="rId7" Type="http://schemas.openxmlformats.org/officeDocument/2006/relationships/image" Target="../media/image74.png"/><Relationship Id="rId12" Type="http://schemas.openxmlformats.org/officeDocument/2006/relationships/image" Target="../media/image79.jpg"/><Relationship Id="rId17" Type="http://schemas.openxmlformats.org/officeDocument/2006/relationships/image" Target="../media/image83.png"/><Relationship Id="rId2" Type="http://schemas.openxmlformats.org/officeDocument/2006/relationships/image" Target="../media/image71.jp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jpg"/><Relationship Id="rId5" Type="http://schemas.openxmlformats.org/officeDocument/2006/relationships/image" Target="../media/image72.png"/><Relationship Id="rId15" Type="http://schemas.openxmlformats.org/officeDocument/2006/relationships/image" Target="../media/image54.png"/><Relationship Id="rId10" Type="http://schemas.openxmlformats.org/officeDocument/2006/relationships/image" Target="../media/image77.png"/><Relationship Id="rId19" Type="http://schemas.openxmlformats.org/officeDocument/2006/relationships/image" Target="../media/image85.png"/><Relationship Id="rId4" Type="http://schemas.openxmlformats.org/officeDocument/2006/relationships/image" Target="../media/image53.jp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46.jpe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8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vigil@ncsu.edu" TargetMode="External"/><Relationship Id="rId5" Type="http://schemas.openxmlformats.org/officeDocument/2006/relationships/image" Target="../media/image26.png"/><Relationship Id="rId4" Type="http://schemas.openxmlformats.org/officeDocument/2006/relationships/hyperlink" Target="mailto:Mark.Hoffmann@ncsu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eg"/><Relationship Id="rId18" Type="http://schemas.openxmlformats.org/officeDocument/2006/relationships/image" Target="../media/image4.png"/><Relationship Id="rId3" Type="http://schemas.openxmlformats.org/officeDocument/2006/relationships/image" Target="../media/image18.jpg"/><Relationship Id="rId21" Type="http://schemas.openxmlformats.org/officeDocument/2006/relationships/image" Target="../media/image35.png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5" Type="http://schemas.openxmlformats.org/officeDocument/2006/relationships/image" Target="../media/image30.jpeg"/><Relationship Id="rId10" Type="http://schemas.openxmlformats.org/officeDocument/2006/relationships/image" Target="../media/image25.JPG"/><Relationship Id="rId19" Type="http://schemas.openxmlformats.org/officeDocument/2006/relationships/image" Target="../media/image33.jpeg"/><Relationship Id="rId4" Type="http://schemas.openxmlformats.org/officeDocument/2006/relationships/image" Target="../media/image19.jpg"/><Relationship Id="rId9" Type="http://schemas.openxmlformats.org/officeDocument/2006/relationships/image" Target="../media/image24.jpeg"/><Relationship Id="rId1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322598"/>
            <a:ext cx="9151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Annual Meeting</a:t>
            </a:r>
          </a:p>
          <a:p>
            <a:pPr algn="ctr"/>
            <a:r>
              <a:rPr lang="en-US" sz="2800" dirty="0"/>
              <a:t>Nov 14-15, 2024</a:t>
            </a:r>
          </a:p>
          <a:p>
            <a:pPr algn="ctr"/>
            <a:r>
              <a:rPr lang="en-US" sz="1400" dirty="0"/>
              <a:t>Development and Integration of Next Generation Propagation Strategies to Increase the Resilience of the US Strawberry Supply Chain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050" name="Picture 2" descr="USDA-NIFA-logo - Brownfield Ag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0"/>
            <a:ext cx="1995967" cy="72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55179" y="727075"/>
            <a:ext cx="19959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Award: 2021-51181-35857</a:t>
            </a:r>
          </a:p>
          <a:p>
            <a:pPr algn="ctr"/>
            <a:r>
              <a:rPr lang="en-US" sz="1200" dirty="0"/>
              <a:t>Budget: $5,294,195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80" y="-63304"/>
            <a:ext cx="4419986" cy="34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6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43106" y="0"/>
            <a:ext cx="6656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Major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262417"/>
            <a:ext cx="6983739" cy="2912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231" y="3370682"/>
            <a:ext cx="8041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2026: GUIDE that will summarize all our findings.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2026: Hopefully genetic tools for breeding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2025: BETA VERSION of GENETIC DATABASE</a:t>
            </a:r>
          </a:p>
        </p:txBody>
      </p:sp>
    </p:spTree>
    <p:extLst>
      <p:ext uri="{BB962C8B-B14F-4D97-AF65-F5344CB8AC3E}">
        <p14:creationId xmlns:p14="http://schemas.microsoft.com/office/powerpoint/2010/main" val="253993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43106" y="0"/>
            <a:ext cx="6656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What happened until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4" y="189989"/>
            <a:ext cx="6983739" cy="2912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9039" y="2970403"/>
            <a:ext cx="66464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strawberry cultivars sequenced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Student Exchanges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Indoor Strawberry Nursery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Trials in CA, NC, NY and FL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CO2, Photoperiod, Chilling, Substrates, Nutrition</a:t>
            </a:r>
          </a:p>
        </p:txBody>
      </p:sp>
    </p:spTree>
    <p:extLst>
      <p:ext uri="{BB962C8B-B14F-4D97-AF65-F5344CB8AC3E}">
        <p14:creationId xmlns:p14="http://schemas.microsoft.com/office/powerpoint/2010/main" val="387635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AA9DC-975F-4BEB-009A-0B1132ACF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E6012EF-B1FF-B99C-7A8E-5F7416303BB6}"/>
              </a:ext>
            </a:extLst>
          </p:cNvPr>
          <p:cNvSpPr txBox="1"/>
          <p:nvPr/>
        </p:nvSpPr>
        <p:spPr>
          <a:xfrm>
            <a:off x="2043106" y="0"/>
            <a:ext cx="6656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What we plan for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39FD6-7BAD-FD8B-1F5D-726D15F6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22398-D2E7-DD3C-8ED9-B2889AE3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4" y="189989"/>
            <a:ext cx="6983739" cy="2912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B6984-0775-8560-261D-4F81A11772D2}"/>
              </a:ext>
            </a:extLst>
          </p:cNvPr>
          <p:cNvSpPr txBox="1"/>
          <p:nvPr/>
        </p:nvSpPr>
        <p:spPr>
          <a:xfrm>
            <a:off x="1139039" y="2970403"/>
            <a:ext cx="7178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on impact of environmental factors on flowering (ongoing)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Putting genomic database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 to develop a guide that summarizes our findings</a:t>
            </a:r>
          </a:p>
        </p:txBody>
      </p:sp>
    </p:spTree>
    <p:extLst>
      <p:ext uri="{BB962C8B-B14F-4D97-AF65-F5344CB8AC3E}">
        <p14:creationId xmlns:p14="http://schemas.microsoft.com/office/powerpoint/2010/main" val="1943540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CA15-CA61-7EA9-990E-9B7967A5E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CCBE2-CC93-6AD2-DF6C-5B9C6F6D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E3F4B-C835-96E8-532A-E0BF9599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25" y="216326"/>
            <a:ext cx="1214730" cy="1214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9FECB-E8F5-6B6B-86B6-CE515FCC31CA}"/>
              </a:ext>
            </a:extLst>
          </p:cNvPr>
          <p:cNvSpPr txBox="1"/>
          <p:nvPr/>
        </p:nvSpPr>
        <p:spPr>
          <a:xfrm>
            <a:off x="396446" y="867105"/>
            <a:ext cx="8351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Train at PIP-CAP &amp; enhance your career.</a:t>
            </a:r>
          </a:p>
          <a:p>
            <a:endParaRPr lang="en-US" dirty="0"/>
          </a:p>
          <a:p>
            <a:r>
              <a:rPr lang="en-US" b="1" dirty="0"/>
              <a:t>Samson Humphrey. </a:t>
            </a:r>
            <a:r>
              <a:rPr lang="en-US" dirty="0"/>
              <a:t>MS. PhD-Student, University of Tennessee</a:t>
            </a:r>
          </a:p>
          <a:p>
            <a:r>
              <a:rPr lang="en-US" b="1" dirty="0"/>
              <a:t>Brandon Shur. </a:t>
            </a:r>
            <a:r>
              <a:rPr lang="en-US" dirty="0"/>
              <a:t>MS. PhD-Student, Virginia Tech University</a:t>
            </a:r>
          </a:p>
          <a:p>
            <a:r>
              <a:rPr lang="en-US" b="1" dirty="0"/>
              <a:t>Ava </a:t>
            </a:r>
            <a:r>
              <a:rPr lang="en-US" b="1" dirty="0" err="1"/>
              <a:t>Foryseck</a:t>
            </a:r>
            <a:r>
              <a:rPr lang="en-US" b="1" dirty="0"/>
              <a:t>. </a:t>
            </a:r>
            <a:r>
              <a:rPr lang="en-US" dirty="0"/>
              <a:t>MS. PhD-Student, Cornell University</a:t>
            </a:r>
          </a:p>
          <a:p>
            <a:r>
              <a:rPr lang="en-US" b="1" dirty="0"/>
              <a:t>Samantha Simard. </a:t>
            </a:r>
            <a:r>
              <a:rPr lang="en-US" dirty="0"/>
              <a:t>MS. Research Technician, Cal Poly SLO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2" descr="https://lh3.googleusercontent.com/nqHpStw4wELFCkjVSSXUn4-jsaTVWybD7sBYl4BsqXVqRspx6lkqKJ3SvBNbnPCq0n0bfHT4TM2qkghxkjxwI8HoF5VBIshmRg52Pq2eANYyoxWIqhpn7VT2455yEt56YhO_TxU">
            <a:extLst>
              <a:ext uri="{FF2B5EF4-FFF2-40B4-BE49-F238E27FC236}">
                <a16:creationId xmlns:a16="http://schemas.microsoft.com/office/drawing/2014/main" id="{0448643B-B8F3-A53B-311B-77614CD5D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96" y="3566987"/>
            <a:ext cx="1190184" cy="10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3.googleusercontent.com/EK_IZtgFhaYRG5y2s3bSGlOC7aLpW9stg1YpJIo4W7qOOWXA0Hu7eSHcN722UZkg6UlnjcpQsE2pjSRMWVACuSKt4vqEOutpMpsnr-lhSW3ev6lbMScmQCr_50Y1O2Es-DGztVE">
            <a:extLst>
              <a:ext uri="{FF2B5EF4-FFF2-40B4-BE49-F238E27FC236}">
                <a16:creationId xmlns:a16="http://schemas.microsoft.com/office/drawing/2014/main" id="{743BD336-224D-B692-88F2-87C02636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19" y="3566987"/>
            <a:ext cx="996948" cy="11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trawberries-pip.cals.ncsu.edu/wp-content/uploads/2022/08/Screen-Shot-2022-08-08-at-12.52.36-PM-1.png">
            <a:extLst>
              <a:ext uri="{FF2B5EF4-FFF2-40B4-BE49-F238E27FC236}">
                <a16:creationId xmlns:a16="http://schemas.microsoft.com/office/drawing/2014/main" id="{3F248FCE-6866-6047-FD70-897C1028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16" y="3566987"/>
            <a:ext cx="1143487" cy="11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FD751-0381-8093-6210-AED40E42A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3"/>
          <a:stretch/>
        </p:blipFill>
        <p:spPr>
          <a:xfrm>
            <a:off x="5087528" y="3566988"/>
            <a:ext cx="813011" cy="11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7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0CC6-7053-CA7B-127A-E0C32C45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5F187-07F4-76F6-5695-1027BFEE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536C8-5EB0-7137-0009-727E715A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763A9-08B5-0336-991B-00857E455FD6}"/>
              </a:ext>
            </a:extLst>
          </p:cNvPr>
          <p:cNvSpPr txBox="1"/>
          <p:nvPr/>
        </p:nvSpPr>
        <p:spPr>
          <a:xfrm>
            <a:off x="358726" y="519893"/>
            <a:ext cx="7694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Train in PIP-CAP &amp; become a leader.</a:t>
            </a:r>
          </a:p>
          <a:p>
            <a:endParaRPr lang="en-US" dirty="0"/>
          </a:p>
          <a:p>
            <a:r>
              <a:rPr lang="en-US" b="1" dirty="0"/>
              <a:t>Dr. Xi Luo. </a:t>
            </a:r>
            <a:r>
              <a:rPr lang="en-US" dirty="0"/>
              <a:t>Assistant Professor, Shandong Agriculture University, </a:t>
            </a:r>
            <a:r>
              <a:rPr lang="en-US" dirty="0" err="1"/>
              <a:t>Tai’an</a:t>
            </a:r>
            <a:r>
              <a:rPr lang="en-US" dirty="0"/>
              <a:t>, China.</a:t>
            </a:r>
          </a:p>
          <a:p>
            <a:r>
              <a:rPr lang="en-US" b="1" dirty="0"/>
              <a:t>Dr. Erin </a:t>
            </a:r>
            <a:r>
              <a:rPr lang="en-US" b="1" dirty="0" err="1"/>
              <a:t>Yafuso</a:t>
            </a:r>
            <a:r>
              <a:rPr lang="en-US" b="1" dirty="0"/>
              <a:t>. </a:t>
            </a:r>
            <a:r>
              <a:rPr lang="en-US" dirty="0"/>
              <a:t>Plant Scientist, Smithers-Oasis, OH.</a:t>
            </a:r>
          </a:p>
          <a:p>
            <a:r>
              <a:rPr lang="en-US" b="1" dirty="0"/>
              <a:t>Dr. Jung Hoon Han. </a:t>
            </a:r>
            <a:r>
              <a:rPr lang="en-US" dirty="0"/>
              <a:t>Associate Research Fellow, Korea Rural Economic Institute, SOK.</a:t>
            </a:r>
          </a:p>
          <a:p>
            <a:r>
              <a:rPr lang="en-US" b="1" dirty="0"/>
              <a:t>Emma Volk. </a:t>
            </a:r>
            <a:r>
              <a:rPr lang="en-US" dirty="0"/>
              <a:t>UC ANR Field Advisor, Ventura and Santa Barbara Co., CA.</a:t>
            </a:r>
          </a:p>
          <a:p>
            <a:r>
              <a:rPr lang="en-US" b="1" dirty="0"/>
              <a:t>Amanda Lewis. </a:t>
            </a:r>
            <a:r>
              <a:rPr lang="en-US" dirty="0"/>
              <a:t>Program Manager, Ker-Tarr Regional Council of Gov, NC.</a:t>
            </a:r>
          </a:p>
          <a:p>
            <a:r>
              <a:rPr lang="en-US" b="1" dirty="0"/>
              <a:t>Kaitlyn </a:t>
            </a:r>
            <a:r>
              <a:rPr lang="en-US" b="1" dirty="0" err="1"/>
              <a:t>Aguiles</a:t>
            </a:r>
            <a:r>
              <a:rPr lang="en-US" b="1" dirty="0"/>
              <a:t>. </a:t>
            </a:r>
            <a:r>
              <a:rPr lang="en-US" dirty="0"/>
              <a:t>Digital Content Manager, WECT News, NC.</a:t>
            </a:r>
          </a:p>
        </p:txBody>
      </p:sp>
      <p:pic>
        <p:nvPicPr>
          <p:cNvPr id="1026" name="Picture 2" descr="https://strawberries-pip.cals.ncsu.edu/wp-content/uploads/2023/10/Screen-Shot-2023-10-05-at-9.54.16-PM.png">
            <a:extLst>
              <a:ext uri="{FF2B5EF4-FFF2-40B4-BE49-F238E27FC236}">
                <a16:creationId xmlns:a16="http://schemas.microsoft.com/office/drawing/2014/main" id="{0A36E84A-C886-38E1-6B82-849DC048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6" y="3166326"/>
            <a:ext cx="1462528" cy="14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rawberries-pip.cals.ncsu.edu/wp-content/uploads/2022/08/Screen-Shot-2022-08-25-at-3.20.15-PM-2.png">
            <a:extLst>
              <a:ext uri="{FF2B5EF4-FFF2-40B4-BE49-F238E27FC236}">
                <a16:creationId xmlns:a16="http://schemas.microsoft.com/office/drawing/2014/main" id="{C5F2E6AB-C39A-DC16-2DC7-36E2AA7FF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40" y="3166326"/>
            <a:ext cx="1385013" cy="14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braheem OLASUPO | Lecturer | HND; B. Agric.; M. Agric.; PhD (Vegetable  Science) | Research profile">
            <a:extLst>
              <a:ext uri="{FF2B5EF4-FFF2-40B4-BE49-F238E27FC236}">
                <a16:creationId xmlns:a16="http://schemas.microsoft.com/office/drawing/2014/main" id="{652388F8-BECA-6BC1-1D14-BA5C804CC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https://lh6.googleusercontent.com/Oh4VXk4QI0biUh_W1Qlx_eMJIvvvwMnWS0HyM80YcQnobalLg5NZ1_NxwKQPYXKQ5Vnk86jOaTbo1lL3Amf8BVAk7-rXlTdghVtmS6j0T3bTGelKSWnzqbos2Do6qx-3zkYqcUE">
            <a:extLst>
              <a:ext uri="{FF2B5EF4-FFF2-40B4-BE49-F238E27FC236}">
                <a16:creationId xmlns:a16="http://schemas.microsoft.com/office/drawing/2014/main" id="{F3EE436A-4F18-CCFB-23F8-B72C20A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98" y="3123292"/>
            <a:ext cx="1462528" cy="15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mma Volk - Production Horticulture Advisor - University of California  Cooperative Extension | LinkedIn">
            <a:extLst>
              <a:ext uri="{FF2B5EF4-FFF2-40B4-BE49-F238E27FC236}">
                <a16:creationId xmlns:a16="http://schemas.microsoft.com/office/drawing/2014/main" id="{91E3B630-CD8C-320A-C421-AE206D928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41" y="3200777"/>
            <a:ext cx="1462528" cy="14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21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B51BF-123F-CFE7-6010-4295001D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7121" y="4787829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A6FED-4C66-A91E-906A-285EB8188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25" y="216326"/>
            <a:ext cx="1214730" cy="121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86732-3672-5E5F-38BC-15E049FA35EB}"/>
              </a:ext>
            </a:extLst>
          </p:cNvPr>
          <p:cNvSpPr txBox="1"/>
          <p:nvPr/>
        </p:nvSpPr>
        <p:spPr>
          <a:xfrm>
            <a:off x="2955662" y="562081"/>
            <a:ext cx="33488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Appreciation 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4C000-2E7E-6A47-7026-5F61C177D5E1}"/>
              </a:ext>
            </a:extLst>
          </p:cNvPr>
          <p:cNvSpPr txBox="1"/>
          <p:nvPr/>
        </p:nvSpPr>
        <p:spPr>
          <a:xfrm>
            <a:off x="396446" y="1576512"/>
            <a:ext cx="8351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and Post-Docs won presentation awards in national and state competitions.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collaboration: PSI, Plenty, Driscoll’s, Lassen Canyon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Leadership: </a:t>
            </a:r>
            <a:r>
              <a:rPr lang="en-US" dirty="0"/>
              <a:t>Lizeth Vigil, Alexa Artis, Ibraheem </a:t>
            </a:r>
            <a:r>
              <a:rPr lang="en-US" dirty="0" err="1"/>
              <a:t>Olasupo</a:t>
            </a:r>
            <a:r>
              <a:rPr lang="en-US" dirty="0"/>
              <a:t>, </a:t>
            </a:r>
            <a:r>
              <a:rPr lang="en-US" dirty="0" err="1"/>
              <a:t>Chieri</a:t>
            </a:r>
            <a:r>
              <a:rPr lang="en-US" dirty="0"/>
              <a:t> Kubota, Ricardo Hernandez, Gerald Holmes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68E20-7F58-4E2F-8E43-EA8801A0F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82" y="2997643"/>
            <a:ext cx="1604341" cy="1604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F76A2-ACE0-25AA-A7A7-7422F3A66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r="18782"/>
          <a:stretch/>
        </p:blipFill>
        <p:spPr>
          <a:xfrm>
            <a:off x="6207598" y="2969767"/>
            <a:ext cx="1091559" cy="15941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8A602C-5071-F35B-94EF-C2C80A3D1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" y="3042971"/>
            <a:ext cx="1806477" cy="1589700"/>
          </a:xfrm>
          <a:prstGeom prst="rect">
            <a:avLst/>
          </a:prstGeom>
        </p:spPr>
      </p:pic>
      <p:pic>
        <p:nvPicPr>
          <p:cNvPr id="14" name="Google Shape;176;g142b657381d_0_15">
            <a:extLst>
              <a:ext uri="{FF2B5EF4-FFF2-40B4-BE49-F238E27FC236}">
                <a16:creationId xmlns:a16="http://schemas.microsoft.com/office/drawing/2014/main" id="{CB2B480E-7AE0-7132-6C7F-944EDF8394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272" r="21386" b="26593"/>
          <a:stretch/>
        </p:blipFill>
        <p:spPr>
          <a:xfrm>
            <a:off x="2031046" y="3039816"/>
            <a:ext cx="1181928" cy="156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D1777C-110E-3BCB-46D9-39D7D65494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t="17641" r="22659"/>
          <a:stretch/>
        </p:blipFill>
        <p:spPr>
          <a:xfrm>
            <a:off x="3332470" y="3032564"/>
            <a:ext cx="1034716" cy="16105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8644EB-AB70-3155-1A8F-539664F3E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06" y="2980165"/>
            <a:ext cx="1604340" cy="16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1F240-5E3B-47CC-EA3E-521E1D23C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8C602-1E07-B997-9449-F12C49BB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C276F-F2EC-042A-9213-8E8DFF4F8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25" y="216326"/>
            <a:ext cx="1214730" cy="121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9D783-23DD-9027-B053-C8FE8C604D95}"/>
              </a:ext>
            </a:extLst>
          </p:cNvPr>
          <p:cNvSpPr txBox="1"/>
          <p:nvPr/>
        </p:nvSpPr>
        <p:spPr>
          <a:xfrm>
            <a:off x="2995768" y="0"/>
            <a:ext cx="33488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Challenges </a:t>
            </a:r>
            <a:endParaRPr lang="en-US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3F232-6C59-42EF-FBA5-B062864DF2DE}"/>
              </a:ext>
            </a:extLst>
          </p:cNvPr>
          <p:cNvSpPr txBox="1"/>
          <p:nvPr/>
        </p:nvSpPr>
        <p:spPr>
          <a:xfrm>
            <a:off x="1872206" y="1002090"/>
            <a:ext cx="5596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Several PI Departures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Budgetary miscalculations at NCSU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Start-Up economy is volatile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Company ownership changes</a:t>
            </a:r>
          </a:p>
        </p:txBody>
      </p:sp>
      <p:pic>
        <p:nvPicPr>
          <p:cNvPr id="3" name="Picture 2" descr="A person pulling a piece of puzzle&#10;&#10;Description automatically generated">
            <a:extLst>
              <a:ext uri="{FF2B5EF4-FFF2-40B4-BE49-F238E27FC236}">
                <a16:creationId xmlns:a16="http://schemas.microsoft.com/office/drawing/2014/main" id="{7FE49BBA-D36A-F953-A63A-35B6750AA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639" y="2666011"/>
            <a:ext cx="4803142" cy="23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069555" y="1997025"/>
            <a:ext cx="4967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Correlate phenotypic response to genotype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Tool to predict genotypic response?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8" t="28741" r="5852" b="9926"/>
          <a:stretch/>
        </p:blipFill>
        <p:spPr>
          <a:xfrm>
            <a:off x="0" y="452277"/>
            <a:ext cx="3943350" cy="469122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39936" y="61760"/>
            <a:ext cx="1754366" cy="1745673"/>
            <a:chOff x="3203042" y="1696413"/>
            <a:chExt cx="1754366" cy="1745673"/>
          </a:xfrm>
        </p:grpSpPr>
        <p:sp>
          <p:nvSpPr>
            <p:cNvPr id="13" name="Oval 12"/>
            <p:cNvSpPr/>
            <p:nvPr/>
          </p:nvSpPr>
          <p:spPr>
            <a:xfrm>
              <a:off x="3203042" y="1696413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16965" y="2153750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Genetics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3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8" t="28741" r="5852" b="9926"/>
          <a:stretch/>
        </p:blipFill>
        <p:spPr>
          <a:xfrm>
            <a:off x="0" y="452277"/>
            <a:ext cx="3943350" cy="469122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39936" y="61760"/>
            <a:ext cx="1754366" cy="1745673"/>
            <a:chOff x="3203042" y="1696413"/>
            <a:chExt cx="1754366" cy="1745673"/>
          </a:xfrm>
        </p:grpSpPr>
        <p:sp>
          <p:nvSpPr>
            <p:cNvPr id="13" name="Oval 12"/>
            <p:cNvSpPr/>
            <p:nvPr/>
          </p:nvSpPr>
          <p:spPr>
            <a:xfrm>
              <a:off x="3203042" y="1696413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16965" y="2153750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Genetics</a:t>
              </a:r>
            </a:p>
          </p:txBody>
        </p:sp>
      </p:grpSp>
      <p:pic>
        <p:nvPicPr>
          <p:cNvPr id="8" name="Google Shape;244;g1458bdd53fb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1985" y="1053230"/>
            <a:ext cx="687722" cy="7542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5;g1458bdd53fb_0_0"/>
          <p:cNvSpPr txBox="1"/>
          <p:nvPr/>
        </p:nvSpPr>
        <p:spPr>
          <a:xfrm>
            <a:off x="4161692" y="635320"/>
            <a:ext cx="138213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Zhongchi</a:t>
            </a:r>
            <a:r>
              <a:rPr lang="en-US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Liu</a:t>
            </a:r>
            <a:endParaRPr dirty="0"/>
          </a:p>
        </p:txBody>
      </p:sp>
      <p:pic>
        <p:nvPicPr>
          <p:cNvPr id="10" name="Google Shape;243;g1458bdd53f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9101" y="0"/>
            <a:ext cx="1679183" cy="58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15" y="3299020"/>
            <a:ext cx="1193776" cy="1193776"/>
          </a:xfrm>
          <a:prstGeom prst="rect">
            <a:avLst/>
          </a:prstGeom>
        </p:spPr>
      </p:pic>
      <p:pic>
        <p:nvPicPr>
          <p:cNvPr id="15" name="Picture 2" descr="https://strawberries-pip.cals.ncsu.edu/wp-content/uploads/2023/10/Screen-Shot-2023-10-05-at-9.54.16-P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19" y="3243058"/>
            <a:ext cx="1226561" cy="12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45;g1458bdd53fb_0_0"/>
          <p:cNvSpPr txBox="1"/>
          <p:nvPr/>
        </p:nvSpPr>
        <p:spPr>
          <a:xfrm>
            <a:off x="4161692" y="4499558"/>
            <a:ext cx="195072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Ibraheem</a:t>
            </a:r>
            <a:r>
              <a:rPr lang="en-US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0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Olasupo</a:t>
            </a:r>
            <a:endParaRPr dirty="0"/>
          </a:p>
        </p:txBody>
      </p:sp>
      <p:sp>
        <p:nvSpPr>
          <p:cNvPr id="17" name="Google Shape;245;g1458bdd53fb_0_0"/>
          <p:cNvSpPr txBox="1"/>
          <p:nvPr/>
        </p:nvSpPr>
        <p:spPr>
          <a:xfrm>
            <a:off x="6644639" y="4478849"/>
            <a:ext cx="195072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 Luo</a:t>
            </a:r>
            <a:endParaRPr dirty="0"/>
          </a:p>
        </p:txBody>
      </p:sp>
      <p:pic>
        <p:nvPicPr>
          <p:cNvPr id="18" name="Picture 2" descr="https://strawberries-pip.cals.ncsu.edu/wp-content/uploads/2024/02/Caren-Chang-headshot-scal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91" y="1176166"/>
            <a:ext cx="1370471" cy="15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486AC4-AC5A-4992-8B1E-8FA0A6A1120D}"/>
              </a:ext>
            </a:extLst>
          </p:cNvPr>
          <p:cNvSpPr txBox="1"/>
          <p:nvPr/>
        </p:nvSpPr>
        <p:spPr>
          <a:xfrm>
            <a:off x="5665851" y="2790384"/>
            <a:ext cx="13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b="1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aren Chang</a:t>
            </a:r>
          </a:p>
        </p:txBody>
      </p:sp>
    </p:spTree>
    <p:extLst>
      <p:ext uri="{BB962C8B-B14F-4D97-AF65-F5344CB8AC3E}">
        <p14:creationId xmlns:p14="http://schemas.microsoft.com/office/powerpoint/2010/main" val="15588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8" t="28741" r="5852" b="9926"/>
          <a:stretch/>
        </p:blipFill>
        <p:spPr>
          <a:xfrm>
            <a:off x="0" y="452277"/>
            <a:ext cx="3943350" cy="4691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9555" y="1997025"/>
            <a:ext cx="49672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Genotyping and Phenotyping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Genome Database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Genomic Classification Tool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39936" y="61760"/>
            <a:ext cx="1754366" cy="1745673"/>
            <a:chOff x="3203042" y="1696413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3203042" y="1696413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6965" y="2153750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Genetics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8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510" y="886600"/>
            <a:ext cx="6826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Agenda</a:t>
            </a:r>
          </a:p>
          <a:p>
            <a:endParaRPr lang="en-US" b="1" u="sng" dirty="0"/>
          </a:p>
          <a:p>
            <a:r>
              <a:rPr lang="en-US" b="1" u="sng" dirty="0"/>
              <a:t>Nov 14 (today)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 Strawberry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group overviews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Panel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Lunch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Student/staff/post-doc flash talks!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Campus 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Dinner at Farmers Market</a:t>
            </a:r>
          </a:p>
        </p:txBody>
      </p:sp>
    </p:spTree>
    <p:extLst>
      <p:ext uri="{BB962C8B-B14F-4D97-AF65-F5344CB8AC3E}">
        <p14:creationId xmlns:p14="http://schemas.microsoft.com/office/powerpoint/2010/main" val="1684087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239936" y="61760"/>
            <a:ext cx="1754366" cy="1745673"/>
            <a:chOff x="3203042" y="1696413"/>
            <a:chExt cx="1754366" cy="1745673"/>
          </a:xfrm>
        </p:grpSpPr>
        <p:sp>
          <p:nvSpPr>
            <p:cNvPr id="6" name="Oval 5"/>
            <p:cNvSpPr/>
            <p:nvPr/>
          </p:nvSpPr>
          <p:spPr>
            <a:xfrm>
              <a:off x="3203042" y="1696413"/>
              <a:ext cx="1754366" cy="1745673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16965" y="2153750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Student Exchange</a:t>
              </a:r>
            </a:p>
          </p:txBody>
        </p:sp>
      </p:grpSp>
      <p:pic>
        <p:nvPicPr>
          <p:cNvPr id="8" name="Picture 2" descr="https://strawberries-pip.cals.ncsu.edu/wp-content/uploads/2023/10/Screen-Shot-2023-10-05-at-9.54.16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1" y="801269"/>
            <a:ext cx="1234966" cy="122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trawberries-pip.cals.ncsu.edu/wp-content/uploads/2022/10/Screen-Shot-2022-10-28-at-1.12.20-PM-1024x9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1" r="12977"/>
          <a:stretch/>
        </p:blipFill>
        <p:spPr bwMode="auto">
          <a:xfrm>
            <a:off x="2772174" y="3547867"/>
            <a:ext cx="844153" cy="12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trawberries-pip.cals.ncsu.edu/wp-content/uploads/2023/09/2023-09-14-10.40.34-1024x1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17893"/>
          <a:stretch/>
        </p:blipFill>
        <p:spPr bwMode="auto">
          <a:xfrm>
            <a:off x="304856" y="2350841"/>
            <a:ext cx="766689" cy="12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3.googleusercontent.com/nqHpStw4wELFCkjVSSXUn4-jsaTVWybD7sBYl4BsqXVqRspx6lkqKJ3SvBNbnPCq0n0bfHT4TM2qkghxkjxwI8HoF5VBIshmRg52Pq2eANYyoxWIqhpn7VT2455yEt56YhO_Tx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74" y="892039"/>
            <a:ext cx="1190184" cy="10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3.googleusercontent.com/EK_IZtgFhaYRG5y2s3bSGlOC7aLpW9stg1YpJIo4W7qOOWXA0Hu7eSHcN722UZkg6UlnjcpQsE2pjSRMWVACuSKt4vqEOutpMpsnr-lhSW3ev6lbMScmQCr_50Y1O2Es-DGzt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74" y="2213264"/>
            <a:ext cx="996948" cy="11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3"/>
          <a:stretch/>
        </p:blipFill>
        <p:spPr>
          <a:xfrm>
            <a:off x="304856" y="3816519"/>
            <a:ext cx="813011" cy="1138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2749" y="1992093"/>
            <a:ext cx="19573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Dr. Xi Luo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1929" y="1932738"/>
            <a:ext cx="19573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Sam Humphrey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1928" y="3261451"/>
            <a:ext cx="19573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Samantha</a:t>
            </a:r>
            <a:r>
              <a:rPr kumimoji="0" lang="en-US" sz="135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Simard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172" y="3547867"/>
            <a:ext cx="195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Moein</a:t>
            </a: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lang="en-US" sz="1400" dirty="0" err="1"/>
              <a:t>Moosavi-Nezhad</a:t>
            </a: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172" y="4869508"/>
            <a:ext cx="1957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Ava </a:t>
            </a:r>
            <a:r>
              <a:rPr lang="en-US" sz="1400" dirty="0" err="1"/>
              <a:t>Forysteck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5555" y="4789994"/>
            <a:ext cx="19573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Michael Palmer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62" y="2735204"/>
            <a:ext cx="2034329" cy="9959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90" y="4026624"/>
            <a:ext cx="1694710" cy="890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02" y="2711367"/>
            <a:ext cx="1878563" cy="1043646"/>
          </a:xfrm>
          <a:prstGeom prst="rect">
            <a:avLst/>
          </a:prstGeom>
        </p:spPr>
      </p:pic>
      <p:pic>
        <p:nvPicPr>
          <p:cNvPr id="24" name="Google Shape;176;g142b657381d_0_15"/>
          <p:cNvPicPr preferRelativeResize="0"/>
          <p:nvPr/>
        </p:nvPicPr>
        <p:blipFill rotWithShape="1">
          <a:blip r:embed="rId11">
            <a:alphaModFix/>
          </a:blip>
          <a:srcRect l="17272" r="21386" b="26593"/>
          <a:stretch/>
        </p:blipFill>
        <p:spPr>
          <a:xfrm>
            <a:off x="5948970" y="763445"/>
            <a:ext cx="1034642" cy="1353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5692647" y="2112620"/>
            <a:ext cx="1547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Lizeth Vigil</a:t>
            </a:r>
          </a:p>
        </p:txBody>
      </p:sp>
    </p:spTree>
    <p:extLst>
      <p:ext uri="{BB962C8B-B14F-4D97-AF65-F5344CB8AC3E}">
        <p14:creationId xmlns:p14="http://schemas.microsoft.com/office/powerpoint/2010/main" val="2680838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r="18782"/>
          <a:stretch/>
        </p:blipFill>
        <p:spPr>
          <a:xfrm>
            <a:off x="365739" y="942490"/>
            <a:ext cx="890186" cy="143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29" y="2518014"/>
            <a:ext cx="117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Ricardo Hernández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51" y="3193471"/>
            <a:ext cx="1134817" cy="1134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7089" y="4621189"/>
            <a:ext cx="117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Ibraheem</a:t>
            </a:r>
            <a:r>
              <a:rPr lang="en-US" sz="1400" dirty="0"/>
              <a:t> </a:t>
            </a:r>
            <a:r>
              <a:rPr lang="en-US" sz="1400" dirty="0" err="1"/>
              <a:t>Olasupo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1450" y="642939"/>
            <a:ext cx="5143500" cy="3857625"/>
          </a:xfrm>
          <a:prstGeom prst="rect">
            <a:avLst/>
          </a:prstGeom>
        </p:spPr>
      </p:pic>
      <p:pic>
        <p:nvPicPr>
          <p:cNvPr id="3074" name="Picture 2" descr="https://assets-global.website-files.com/63f180bb59fff8c409afe0a1/6494c6d36c5d51aaf7c4cf40_abby-p-2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t="6894" r="23485" b="32641"/>
          <a:stretch/>
        </p:blipFill>
        <p:spPr bwMode="auto">
          <a:xfrm>
            <a:off x="680600" y="3279167"/>
            <a:ext cx="957874" cy="14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5527" y="4835723"/>
            <a:ext cx="117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Abby </a:t>
            </a:r>
            <a:r>
              <a:rPr lang="en-US" sz="1400" dirty="0" err="1"/>
              <a:t>Bope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6DAD0-47A3-DF7F-2DED-EC4507CD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1677386" y="942490"/>
            <a:ext cx="957874" cy="1375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4734DE-8E88-C08B-9700-F378C4FEC6A4}"/>
              </a:ext>
            </a:extLst>
          </p:cNvPr>
          <p:cNvSpPr txBox="1"/>
          <p:nvPr/>
        </p:nvSpPr>
        <p:spPr>
          <a:xfrm>
            <a:off x="1567420" y="2494053"/>
            <a:ext cx="117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Mark Hoffmann</a:t>
            </a:r>
          </a:p>
        </p:txBody>
      </p:sp>
    </p:spTree>
    <p:extLst>
      <p:ext uri="{BB962C8B-B14F-4D97-AF65-F5344CB8AC3E}">
        <p14:creationId xmlns:p14="http://schemas.microsoft.com/office/powerpoint/2010/main" val="5308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530" y="642938"/>
            <a:ext cx="5143500" cy="3857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8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82005" y="129410"/>
            <a:ext cx="1754366" cy="1745673"/>
            <a:chOff x="2016589" y="3295435"/>
            <a:chExt cx="1754366" cy="1745673"/>
          </a:xfrm>
        </p:grpSpPr>
        <p:sp>
          <p:nvSpPr>
            <p:cNvPr id="12" name="Oval 11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6740" y="1840877"/>
            <a:ext cx="33604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plants produced in CEA systems perform in production fields?</a:t>
            </a:r>
          </a:p>
        </p:txBody>
      </p:sp>
    </p:spTree>
    <p:extLst>
      <p:ext uri="{BB962C8B-B14F-4D97-AF65-F5344CB8AC3E}">
        <p14:creationId xmlns:p14="http://schemas.microsoft.com/office/powerpoint/2010/main" val="274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3703" r="31549" b="14729"/>
          <a:stretch/>
        </p:blipFill>
        <p:spPr>
          <a:xfrm>
            <a:off x="4572000" y="414797"/>
            <a:ext cx="4572001" cy="47287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82005" y="129410"/>
            <a:ext cx="1754366" cy="1745673"/>
            <a:chOff x="2016589" y="3295435"/>
            <a:chExt cx="1754366" cy="1745673"/>
          </a:xfrm>
        </p:grpSpPr>
        <p:sp>
          <p:nvSpPr>
            <p:cNvPr id="12" name="Oval 11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6" y="44824"/>
            <a:ext cx="1663448" cy="31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39" y="570744"/>
            <a:ext cx="1907981" cy="264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61" y="25431"/>
            <a:ext cx="1433295" cy="356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71" y="12190"/>
            <a:ext cx="1561020" cy="3765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2" y="994701"/>
            <a:ext cx="922780" cy="812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23" y="4050984"/>
            <a:ext cx="787621" cy="7876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39" y="994701"/>
            <a:ext cx="809581" cy="8095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26" y="2549580"/>
            <a:ext cx="840671" cy="7958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9" y="2532208"/>
            <a:ext cx="813207" cy="8132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69354" y="3359161"/>
            <a:ext cx="11408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Gina Fernandez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9490" y="1838808"/>
            <a:ext cx="1221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Gerald Holmes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9802" y="1825610"/>
            <a:ext cx="1258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/>
              <a:t>Shinsuke</a:t>
            </a:r>
            <a:r>
              <a:rPr lang="en-US" sz="1350" dirty="0"/>
              <a:t> </a:t>
            </a:r>
            <a:r>
              <a:rPr lang="en-US" sz="1350" dirty="0" err="1"/>
              <a:t>Agehara</a:t>
            </a:r>
            <a:endParaRPr lang="en-US" sz="1350" dirty="0"/>
          </a:p>
        </p:txBody>
      </p:sp>
      <p:sp>
        <p:nvSpPr>
          <p:cNvPr id="25" name="TextBox 24"/>
          <p:cNvSpPr txBox="1"/>
          <p:nvPr/>
        </p:nvSpPr>
        <p:spPr>
          <a:xfrm>
            <a:off x="1452083" y="4882827"/>
            <a:ext cx="1282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Oleg </a:t>
            </a:r>
            <a:r>
              <a:rPr lang="en-US" sz="1350" dirty="0" err="1"/>
              <a:t>Daugovich</a:t>
            </a:r>
            <a:endParaRPr lang="en-US" sz="1350" dirty="0"/>
          </a:p>
        </p:txBody>
      </p:sp>
      <p:sp>
        <p:nvSpPr>
          <p:cNvPr id="26" name="TextBox 25"/>
          <p:cNvSpPr txBox="1"/>
          <p:nvPr/>
        </p:nvSpPr>
        <p:spPr>
          <a:xfrm>
            <a:off x="525013" y="3400838"/>
            <a:ext cx="1345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Courtney Weber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98115" y="1876555"/>
            <a:ext cx="958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</a:t>
            </a:r>
            <a:r>
              <a:rPr kumimoji="0" lang="en-US" sz="135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Hoffmann</a:t>
            </a:r>
            <a:endParaRPr kumimoji="0" lang="en-US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3438459" y="930877"/>
            <a:ext cx="680907" cy="977682"/>
          </a:xfrm>
          <a:prstGeom prst="rect">
            <a:avLst/>
          </a:prstGeom>
        </p:spPr>
      </p:pic>
      <p:pic>
        <p:nvPicPr>
          <p:cNvPr id="29" name="Picture 2" descr="Ibraheem OLASUPO | Lecturer | HND; B. Agric.; M. Agric.; PhD (Vegetable  Science) | Research profil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273"/>
          <a:stretch/>
        </p:blipFill>
        <p:spPr bwMode="auto">
          <a:xfrm>
            <a:off x="3425742" y="2572940"/>
            <a:ext cx="531101" cy="7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30562" y="3386021"/>
            <a:ext cx="958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Ibraheem</a:t>
            </a: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Olasupo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75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1 of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31" y="604703"/>
            <a:ext cx="6818849" cy="45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197" y="2740636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62" y="1448300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3" y="3976415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3" y="2804659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rawberry icon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2423660"/>
            <a:ext cx="380999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040380" y="447878"/>
            <a:ext cx="3185160" cy="80129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2023-2025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7" r="19498" b="10385"/>
          <a:stretch/>
        </p:blipFill>
        <p:spPr>
          <a:xfrm>
            <a:off x="6349218" y="2358192"/>
            <a:ext cx="1181561" cy="82746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2614084" y="2504051"/>
            <a:ext cx="3704654" cy="819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0410296">
            <a:off x="3042326" y="2833114"/>
            <a:ext cx="3213298" cy="819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9537463">
            <a:off x="7102362" y="1953264"/>
            <a:ext cx="808723" cy="968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4499459">
            <a:off x="7046951" y="3551722"/>
            <a:ext cx="722586" cy="8440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695819">
            <a:off x="7457069" y="2851959"/>
            <a:ext cx="421695" cy="896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73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799340" y="2259550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Physiology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00512" y="2287537"/>
            <a:ext cx="4386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Optimize environments to propagate </a:t>
            </a:r>
            <a:r>
              <a:rPr lang="en-US" sz="3200" b="1" dirty="0"/>
              <a:t>mother plants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8" t="28741" r="5852" b="9926"/>
          <a:stretch/>
        </p:blipFill>
        <p:spPr>
          <a:xfrm>
            <a:off x="0" y="452277"/>
            <a:ext cx="3943350" cy="46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799340" y="2259550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Physiology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8" t="28741" r="5852" b="9926"/>
          <a:stretch/>
        </p:blipFill>
        <p:spPr>
          <a:xfrm>
            <a:off x="0" y="452277"/>
            <a:ext cx="3943350" cy="46912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88" y="46273"/>
            <a:ext cx="1568522" cy="355845"/>
          </a:xfrm>
          <a:prstGeom prst="rect">
            <a:avLst/>
          </a:prstGeom>
        </p:spPr>
      </p:pic>
      <p:pic>
        <p:nvPicPr>
          <p:cNvPr id="23" name="Picture 2" descr="Brian Jackson | Horticultural Science">
            <a:extLst>
              <a:ext uri="{FF2B5EF4-FFF2-40B4-BE49-F238E27FC236}">
                <a16:creationId xmlns:a16="http://schemas.microsoft.com/office/drawing/2014/main" id="{E3E55038-C605-AC42-B590-873CD346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593" y="2426736"/>
            <a:ext cx="1149251" cy="11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4CD62D-F029-934B-B140-16F524AD5477}"/>
              </a:ext>
            </a:extLst>
          </p:cNvPr>
          <p:cNvSpPr txBox="1"/>
          <p:nvPr/>
        </p:nvSpPr>
        <p:spPr>
          <a:xfrm>
            <a:off x="7107927" y="3563137"/>
            <a:ext cx="114925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Brian Jackson</a:t>
            </a:r>
          </a:p>
        </p:txBody>
      </p:sp>
      <p:pic>
        <p:nvPicPr>
          <p:cNvPr id="25" name="Picture 2" descr="Ricardo Hernand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36" y="978546"/>
            <a:ext cx="1048824" cy="10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4CD62D-F029-934B-B140-16F524AD5477}"/>
              </a:ext>
            </a:extLst>
          </p:cNvPr>
          <p:cNvSpPr txBox="1"/>
          <p:nvPr/>
        </p:nvSpPr>
        <p:spPr>
          <a:xfrm>
            <a:off x="5550395" y="603719"/>
            <a:ext cx="161330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>
              <a:buClrTx/>
            </a:pPr>
            <a:r>
              <a:rPr lang="en-US" sz="1350" b="1" u="sng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Ricardo </a:t>
            </a:r>
            <a:r>
              <a:rPr lang="en-US" sz="1350" b="1" u="sng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Hernandéz</a:t>
            </a:r>
            <a:endParaRPr lang="en-US" sz="1350" b="1" u="sng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04A043E1-3F7B-EC78-6B00-B62FC8B72A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26019" r="54336" b="59485"/>
          <a:stretch/>
        </p:blipFill>
        <p:spPr>
          <a:xfrm>
            <a:off x="4233720" y="2413948"/>
            <a:ext cx="1158362" cy="11583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EEBC3B-1A0F-E751-4A43-89DDABC1034D}"/>
              </a:ext>
            </a:extLst>
          </p:cNvPr>
          <p:cNvSpPr txBox="1"/>
          <p:nvPr/>
        </p:nvSpPr>
        <p:spPr>
          <a:xfrm>
            <a:off x="4158722" y="3551929"/>
            <a:ext cx="12333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1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Jennifer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Boldt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8002DB-77A1-EEB5-C5B6-98DA2E8AEC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181" y="2413948"/>
            <a:ext cx="1124102" cy="1124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23A7D1-92A1-254E-E245-8ABFA0B10019}"/>
              </a:ext>
            </a:extLst>
          </p:cNvPr>
          <p:cNvSpPr txBox="1"/>
          <p:nvPr/>
        </p:nvSpPr>
        <p:spPr>
          <a:xfrm>
            <a:off x="5710517" y="3549258"/>
            <a:ext cx="11557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Chieri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Kubota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22" y="46273"/>
            <a:ext cx="1883559" cy="3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799340" y="2259550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Physiology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100511" y="2068462"/>
            <a:ext cx="49672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Optimal root zone and nutrition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Optimal environmental conditions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8" t="28741" r="5852" b="9926"/>
          <a:stretch/>
        </p:blipFill>
        <p:spPr>
          <a:xfrm>
            <a:off x="0" y="452277"/>
            <a:ext cx="3943350" cy="46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799340" y="2259550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Physiology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00512" y="2287537"/>
            <a:ext cx="4386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Optimize environments for </a:t>
            </a:r>
            <a:r>
              <a:rPr lang="en-US" sz="3200" b="1" dirty="0"/>
              <a:t>daughter plants</a:t>
            </a:r>
            <a:endParaRPr lang="en-US" sz="3200" dirty="0"/>
          </a:p>
        </p:txBody>
      </p:sp>
      <p:pic>
        <p:nvPicPr>
          <p:cNvPr id="5122" name="Picture 2" descr="https://lh3.googleusercontent.com/pw/ADCreHdC0tEIBU0Y7eLVdLxz01wDP5WW6vnwr_m42OhrdZEFhfiIZQTo1KibL7zkPeP_VOK3tGgIU-f4schYY7WdZ6Xqf7slEZuTPExdFo39KQxHag6vvF5eTaktQaTotSb7bvg16Jv3g2VjIujOdVweLbOp1cmLxsmvuKtyEBheruFXMC9gXsrkqiFkGAxn2Ba9LB4xypg3Uo3hfSkIdFW3RvrKqcl-wYvtdO2JBWIGwA01joo2bbwKu9GF9dCrFdnwveIydmFGiGhatO7Qbr98wqpU_crsmfaNcfxL6yn2inJJ5v544bvKRf187mR9CNsL75SHhjwLnPTsW2oLe5Uqv-fY33K0jpjRmeCcpG7muSTXgo0l-RjWwBm9uHGsyAxZs2AlP9r0sMv8eEGQLvKTLY5dTu9zvOcDXqb0fm51QtJwYqK_dBk2aro38K5f8cxsT0opQYq4Z_pYQGN67OLIYGV-1qSl5YT1T8U3zml20fOUyBqcrMXS26VOWSqnHqbm5WkynwR6WhEKsuTbzzBj4zIGOq8kNaF7VyBnAVkxP7Mdc4l_LCLeDRpKao1-V9IyRIVyADtz9eRI1kfis6tSaFeWDoxXVd7JW8c_9F2y72YzPQ6uVnGC9rG_1zmeZCJ0lHIqI7zzs1ZfAY-YPFV0BizwOAQQjNrMkN9Ox3c3OrUG1JWZi9-aqwJuYYcEANJWn2IUbzgaoI7Wf71hnuegL6Z7eIl47y7gJDQoEBzpsZeDngfDq-S2I0VA79J_zfetBQ5d-LtqhStVliDSz3yjT3sqvuFHzqSA7RU0iQAnFwUT3RZtK56SK1CAaFrWv9LM3Tj1TsTfYKARu4G3ORfPnvZh_iJWAGXnitHbb4ioK9kD9aUOSSXzB6c7NBtfHusE0Oq68NQBleu-YYA6kHLuilM=w731-h971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302"/>
            <a:ext cx="3512111" cy="46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96C6C-0129-CF2C-F2B7-105FEF556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6803D-F6D4-021F-75D4-9EE68579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47205-E790-729C-C334-3DC7B1C2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25" y="216326"/>
            <a:ext cx="1214730" cy="121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60CED-9C4E-2904-F5F2-D7EE129AA666}"/>
              </a:ext>
            </a:extLst>
          </p:cNvPr>
          <p:cNvSpPr txBox="1"/>
          <p:nvPr/>
        </p:nvSpPr>
        <p:spPr>
          <a:xfrm>
            <a:off x="734510" y="886600"/>
            <a:ext cx="6826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Agenda</a:t>
            </a:r>
          </a:p>
          <a:p>
            <a:endParaRPr lang="en-US" b="1" u="sng" dirty="0"/>
          </a:p>
          <a:p>
            <a:r>
              <a:rPr lang="en-US" b="1" u="sng" dirty="0"/>
              <a:t>Nov 15 (tomorrow)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Group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Group Discussion: Next steps for 2025 and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Lunch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Farm Tour</a:t>
            </a:r>
          </a:p>
        </p:txBody>
      </p:sp>
    </p:spTree>
    <p:extLst>
      <p:ext uri="{BB962C8B-B14F-4D97-AF65-F5344CB8AC3E}">
        <p14:creationId xmlns:p14="http://schemas.microsoft.com/office/powerpoint/2010/main" val="1996832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799340" y="2259550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Physiology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8002DB-77A1-EEB5-C5B6-98DA2E8AE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181" y="956249"/>
            <a:ext cx="1124102" cy="1124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23A7D1-92A1-254E-E245-8ABFA0B10019}"/>
              </a:ext>
            </a:extLst>
          </p:cNvPr>
          <p:cNvSpPr txBox="1"/>
          <p:nvPr/>
        </p:nvSpPr>
        <p:spPr>
          <a:xfrm>
            <a:off x="5742181" y="538774"/>
            <a:ext cx="11557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50" b="1" u="sng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Chieri</a:t>
            </a:r>
            <a:r>
              <a:rPr lang="en-US" sz="1350" b="1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Kubota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37" y="46273"/>
            <a:ext cx="1883559" cy="3098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4851673" y="2596462"/>
            <a:ext cx="662158" cy="9507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71736" y="3564552"/>
            <a:ext cx="1422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Mark Hoffmann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E247AF-B362-D4B6-596F-D41CE0FFA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325" y="2878046"/>
            <a:ext cx="669177" cy="669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486AC4-AC5A-4992-8B1E-8FA0A6A1120D}"/>
              </a:ext>
            </a:extLst>
          </p:cNvPr>
          <p:cNvSpPr txBox="1"/>
          <p:nvPr/>
        </p:nvSpPr>
        <p:spPr>
          <a:xfrm>
            <a:off x="5997365" y="3569857"/>
            <a:ext cx="1055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Edward </a:t>
            </a:r>
            <a:r>
              <a:rPr lang="en-US" sz="1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Durner</a:t>
            </a:r>
            <a:endParaRPr lang="en-US" sz="1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8771675-B28A-9D84-C1AF-990E7780E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951" y="2596462"/>
            <a:ext cx="968090" cy="9680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CF5E4F-F70D-FA44-D34F-06E2C4D8CFF9}"/>
              </a:ext>
            </a:extLst>
          </p:cNvPr>
          <p:cNvSpPr txBox="1"/>
          <p:nvPr/>
        </p:nvSpPr>
        <p:spPr>
          <a:xfrm>
            <a:off x="7316637" y="3585747"/>
            <a:ext cx="970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Celina Gomez</a:t>
            </a:r>
          </a:p>
        </p:txBody>
      </p:sp>
      <p:pic>
        <p:nvPicPr>
          <p:cNvPr id="29" name="Picture 2" descr="https://lh3.googleusercontent.com/pw/ADCreHdC0tEIBU0Y7eLVdLxz01wDP5WW6vnwr_m42OhrdZEFhfiIZQTo1KibL7zkPeP_VOK3tGgIU-f4schYY7WdZ6Xqf7slEZuTPExdFo39KQxHag6vvF5eTaktQaTotSb7bvg16Jv3g2VjIujOdVweLbOp1cmLxsmvuKtyEBheruFXMC9gXsrkqiFkGAxn2Ba9LB4xypg3Uo3hfSkIdFW3RvrKqcl-wYvtdO2JBWIGwA01joo2bbwKu9GF9dCrFdnwveIydmFGiGhatO7Qbr98wqpU_crsmfaNcfxL6yn2inJJ5v544bvKRf187mR9CNsL75SHhjwLnPTsW2oLe5Uqv-fY33K0jpjRmeCcpG7muSTXgo0l-RjWwBm9uHGsyAxZs2AlP9r0sMv8eEGQLvKTLY5dTu9zvOcDXqb0fm51QtJwYqK_dBk2aro38K5f8cxsT0opQYq4Z_pYQGN67OLIYGV-1qSl5YT1T8U3zml20fOUyBqcrMXS26VOWSqnHqbm5WkynwR6WhEKsuTbzzBj4zIGOq8kNaF7VyBnAVkxP7Mdc4l_LCLeDRpKao1-V9IyRIVyADtz9eRI1kfis6tSaFeWDoxXVd7JW8c_9F2y72YzPQ6uVnGC9rG_1zmeZCJ0lHIqI7zzs1ZfAY-YPFV0BizwOAQQjNrMkN9Ox3c3OrUG1JWZi9-aqwJuYYcEANJWn2IUbzgaoI7Wf71hnuegL6Z7eIl47y7gJDQoEBzpsZeDngfDq-S2I0VA79J_zfetBQ5d-LtqhStVliDSz3yjT3sqvuFHzqSA7RU0iQAnFwUT3RZtK56SK1CAaFrWv9LM3Tj1TsTfYKARu4G3ORfPnvZh_iJWAGXnitHbb4ioK9kD9aUOSSXzB6c7NBtfHusE0Oq68NQBleu-YYA6kHLuilM=w731-h971-s-no?authuser=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302"/>
            <a:ext cx="3512111" cy="46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88" y="478166"/>
            <a:ext cx="1107326" cy="581779"/>
          </a:xfrm>
          <a:prstGeom prst="rect">
            <a:avLst/>
          </a:prstGeom>
        </p:spPr>
      </p:pic>
      <p:pic>
        <p:nvPicPr>
          <p:cNvPr id="31" name="Picture 2" descr="Purdue University Logo Vector - (.SVG + .PNG) - FindLogoVector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767" y="18278"/>
            <a:ext cx="894758" cy="4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2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799340" y="2259550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 Physiology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00511" y="2068462"/>
            <a:ext cx="4967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Storage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Rooting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Flowering</a:t>
            </a:r>
          </a:p>
        </p:txBody>
      </p:sp>
      <p:pic>
        <p:nvPicPr>
          <p:cNvPr id="11" name="Picture 2" descr="https://lh3.googleusercontent.com/pw/ADCreHdC0tEIBU0Y7eLVdLxz01wDP5WW6vnwr_m42OhrdZEFhfiIZQTo1KibL7zkPeP_VOK3tGgIU-f4schYY7WdZ6Xqf7slEZuTPExdFo39KQxHag6vvF5eTaktQaTotSb7bvg16Jv3g2VjIujOdVweLbOp1cmLxsmvuKtyEBheruFXMC9gXsrkqiFkGAxn2Ba9LB4xypg3Uo3hfSkIdFW3RvrKqcl-wYvtdO2JBWIGwA01joo2bbwKu9GF9dCrFdnwveIydmFGiGhatO7Qbr98wqpU_crsmfaNcfxL6yn2inJJ5v544bvKRf187mR9CNsL75SHhjwLnPTsW2oLe5Uqv-fY33K0jpjRmeCcpG7muSTXgo0l-RjWwBm9uHGsyAxZs2AlP9r0sMv8eEGQLvKTLY5dTu9zvOcDXqb0fm51QtJwYqK_dBk2aro38K5f8cxsT0opQYq4Z_pYQGN67OLIYGV-1qSl5YT1T8U3zml20fOUyBqcrMXS26VOWSqnHqbm5WkynwR6WhEKsuTbzzBj4zIGOq8kNaF7VyBnAVkxP7Mdc4l_LCLeDRpKao1-V9IyRIVyADtz9eRI1kfis6tSaFeWDoxXVd7JW8c_9F2y72YzPQ6uVnGC9rG_1zmeZCJ0lHIqI7zzs1ZfAY-YPFV0BizwOAQQjNrMkN9Ox3c3OrUG1JWZi9-aqwJuYYcEANJWn2IUbzgaoI7Wf71hnuegL6Z7eIl47y7gJDQoEBzpsZeDngfDq-S2I0VA79J_zfetBQ5d-LtqhStVliDSz3yjT3sqvuFHzqSA7RU0iQAnFwUT3RZtK56SK1CAaFrWv9LM3Tj1TsTfYKARu4G3ORfPnvZh_iJWAGXnitHbb4ioK9kD9aUOSSXzB6c7NBtfHusE0Oq68NQBleu-YYA6kHLuilM=w731-h971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302"/>
            <a:ext cx="3512111" cy="46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3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82005" y="129410"/>
            <a:ext cx="1754366" cy="1745673"/>
            <a:chOff x="2016589" y="3295435"/>
            <a:chExt cx="1754366" cy="1745673"/>
          </a:xfrm>
        </p:grpSpPr>
        <p:sp>
          <p:nvSpPr>
            <p:cNvPr id="6" name="Oval 5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21017" y="2137942"/>
            <a:ext cx="3826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we enhance efficacy in propagation fields?</a:t>
            </a:r>
          </a:p>
        </p:txBody>
      </p:sp>
      <p:pic>
        <p:nvPicPr>
          <p:cNvPr id="13314" name="Picture 2" descr="https://lh3.googleusercontent.com/pw/ADCreHdfrshozjdVuLKYrWw7i-WAKTy8RU4bE24ofMXDQQoA_hfRkARsL1kR9e0_UUTYTYor6VpFfoLnBA2VLiD7lSXG8bTh8m1X-VlbKamVfdL2ILIlWHpo1msbeknBZrYkILBTr00SdazDwS2pASEOPtiWHQLRBayr_1N8Y57dZRRyvJH0kQ5Mj12Nf76O66u9Boi5jooL1_JrKkTsc9iYwg7YFfJjKQ2xCkrBngSm9xrTfw-Umf9dvFUuds5HuRflUjH4fVsuLofzkQ8Bufboi1WysZZ6G9PkWzx7Ij-CIsvQF3hWR09YiJi6MYLstxgjnnIDwhcK26CCb8ui7m2wFZPzPec3ae4Imy3KFZIkl4HRlfXxFdwKUe0omIrcx5ZNDXXgTk03ESq02_0HGJ2xd1N37Vp_Qo7guvDHlGru7R-9i4_XAHHABG0QDiEmBOyNFMpjKVF8gbrU5l_Mkl7vRlIfOyzxL9dXhvLUuomKVbTdOIkGV-F4JUFIzAewQmEU9JC1F4K-7D7iQuL2dkROyhOhZC7HBl8RjKG429Ne1SlsOLYNx9WWb01mzfMLWYVa2CtAf0iTnJQR9J0ZgzgrmMQTb0k8yVD1ogHr5G70lWCLdv2WX8o322u4L4XoX7wD5a_deiMW8e2rLJ2xjea6eXcMyW_9NEiGk7uR5qxtJVOTgxWra3dIWFBadP0sP0uu71wHrtc2lAOgFiX9hZsEk-UOHx0ogerce4jTvxw2af_IMXjdl8Tn9vfEan1YXfJZt0kJ48n4ZjvsVoQWi8G-mwrX8TNMDRbgfvog-KIrlhdap2zM2dcGTv7uDpGoi6wW6viNJPxR7DucjHGmg5u2yPzUFKNwXLo8UkvlbiCdc0e9STfok7twm_tmtdtlkzhXC3JBCrQgTXhlleolp-l8TaM=w728-h971-s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8516" y="566490"/>
            <a:ext cx="3386611" cy="45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230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71" y="1043888"/>
            <a:ext cx="717474" cy="1039817"/>
          </a:xfrm>
          <a:prstGeom prst="rect">
            <a:avLst/>
          </a:prstGeom>
        </p:spPr>
      </p:pic>
      <p:pic>
        <p:nvPicPr>
          <p:cNvPr id="9" name="Picture 2" descr="Ibraheem OLASUPO | Lecturer | HND; B. Agric.; M. Agric.; PhD (Vegetable  Science) | Research profi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13273"/>
          <a:stretch/>
        </p:blipFill>
        <p:spPr bwMode="auto">
          <a:xfrm>
            <a:off x="7159120" y="2427918"/>
            <a:ext cx="531101" cy="7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63940" y="3240999"/>
            <a:ext cx="958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Ibraheem</a:t>
            </a: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Olasupo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8606" y="3221800"/>
            <a:ext cx="11172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Rob Wilson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50" i="1" dirty="0">
                <a:solidFill>
                  <a:prstClr val="black"/>
                </a:solidFill>
              </a:rPr>
              <a:t>Siskiyou Co.</a:t>
            </a:r>
            <a:endParaRPr kumimoji="0" lang="en-US" sz="135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5285" y="495867"/>
            <a:ext cx="958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</a:t>
            </a:r>
            <a:r>
              <a:rPr kumimoji="0" lang="en-US" sz="135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Hoffmann</a:t>
            </a:r>
            <a:endParaRPr kumimoji="0" lang="en-US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073" y="3919780"/>
            <a:ext cx="3826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Unfortunately discontinued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70" y="94994"/>
            <a:ext cx="1907981" cy="264584"/>
          </a:xfrm>
          <a:prstGeom prst="rect">
            <a:avLst/>
          </a:prstGeom>
        </p:spPr>
      </p:pic>
      <p:pic>
        <p:nvPicPr>
          <p:cNvPr id="9218" name="Picture 2" descr="Photo of Rob Wilson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40" y="2450730"/>
            <a:ext cx="774608" cy="7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pw/ADCreHcyfVDZ0tY5cJ9FvqIVgTklD27nVDgME-8FATmwJIoodHDml6aB8pKWn3aJXi3nJCiVWdg1x7PcVL0ufsENR8_Jxz_-39JwKKkFbBUr4Cr5LimPYD5sw2I_9uAscidoaTSuWebk9KidB-V3IiHqLFEgtOpo3EGglpcUxyf08GI2Rv5MPBiiI6U41evruMwZpmqLwmf9RKKh22tYJrYY7smYdOVS_K_V-A0ce_QeJKEbxmoCI7hzbc0_QwO-0V8cnHhJO9c9iaUiEdNjc4jxR9m7eGJSzrvTVH-3pDPYAU9NmiM37pJS2o-vdYZiD5ouamHTvR90MiBRXjqiJlAUQu8LK9TgSH4osVNerMn3c7q8JkrC263ygcsVZkMc4-GppnZtoPnv8vVzIXY4p6kzK01QeOwNk0eTB2xiU4xOkFFxkAhE9nvcN3BHPm4H5NaKus1ZQ3V556L2j0tvoDn3GuwJMtP0tlFlC7CJUzanInP79VxiJ6nME3-56-kF3Xaa_MYuUdH6F28THqTiYCktUzFxjSYtf0m_vtrUMmSdSS9fcSnSxhJLx6nNhcJaqw_9wg7tbhTYkIXrd2j4zHNWu_OgrNXqBW9GXqc0O579qSTEq1iNpdAEP9E0eJDVfSou_HvZRtjuhxIYIKYaBwOZT7HLmkKlRaDCtCShw2X1ln-CS4BNOflUsuL0SuNadbQ0G2UKf3Keq1BfTnbkXvvk7hLA2lMAIQT3OqznkNtspsSg6SQMRIHfv0xkq813SamNaYlQlvezpyjG6BhzuJrLzci9FwP2WnLPUpHp5Ou1tK7kAg8JCa96A7mb4DZl-G-47bZat3_KhKRSSRgARLd6QHPhqfpruKtXzKVycjcyK76t2IfOT7ATgVWtbQaa8tH7vdxfI1FUVEIUudNEMAuTiEg=w1290-h971-s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758"/>
            <a:ext cx="5267368" cy="396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362450" y="17042"/>
            <a:ext cx="1754366" cy="1745673"/>
            <a:chOff x="2016589" y="3295435"/>
            <a:chExt cx="1754366" cy="1745673"/>
          </a:xfrm>
        </p:grpSpPr>
        <p:sp>
          <p:nvSpPr>
            <p:cNvPr id="17" name="Oval 16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0512" y="380384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Plant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Performance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4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311072" y="46767"/>
            <a:ext cx="1740103" cy="1827753"/>
            <a:chOff x="5266678" y="1696415"/>
            <a:chExt cx="1754366" cy="1745673"/>
          </a:xfrm>
        </p:grpSpPr>
        <p:sp>
          <p:nvSpPr>
            <p:cNvPr id="14" name="Oval 13"/>
            <p:cNvSpPr/>
            <p:nvPr/>
          </p:nvSpPr>
          <p:spPr>
            <a:xfrm>
              <a:off x="5266678" y="169641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80602" y="2351968"/>
              <a:ext cx="1526519" cy="43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Economics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021653" y="2338793"/>
            <a:ext cx="39165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Affect &amp; adaptation in supply chain?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/>
              <a:t>Cost in current systems &amp; of new technology?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0"/>
          <a:stretch/>
        </p:blipFill>
        <p:spPr>
          <a:xfrm>
            <a:off x="0" y="460858"/>
            <a:ext cx="4791456" cy="4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311072" y="46767"/>
            <a:ext cx="1740103" cy="1827753"/>
            <a:chOff x="5266678" y="1696415"/>
            <a:chExt cx="1754366" cy="1745673"/>
          </a:xfrm>
        </p:grpSpPr>
        <p:sp>
          <p:nvSpPr>
            <p:cNvPr id="14" name="Oval 13"/>
            <p:cNvSpPr/>
            <p:nvPr/>
          </p:nvSpPr>
          <p:spPr>
            <a:xfrm>
              <a:off x="5266678" y="169641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80602" y="2351968"/>
              <a:ext cx="1526519" cy="43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Economics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0"/>
          <a:stretch/>
        </p:blipFill>
        <p:spPr>
          <a:xfrm>
            <a:off x="0" y="460858"/>
            <a:ext cx="4791456" cy="4682642"/>
          </a:xfrm>
          <a:prstGeom prst="rect">
            <a:avLst/>
          </a:prstGeom>
        </p:spPr>
      </p:pic>
      <p:pic>
        <p:nvPicPr>
          <p:cNvPr id="11" name="Google Shape;87;p1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832" t="6892" r="13802" b="46159"/>
          <a:stretch/>
        </p:blipFill>
        <p:spPr>
          <a:xfrm>
            <a:off x="5514356" y="1713084"/>
            <a:ext cx="952612" cy="114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CD62D-F029-934B-B140-16F524AD5477}"/>
              </a:ext>
            </a:extLst>
          </p:cNvPr>
          <p:cNvSpPr txBox="1"/>
          <p:nvPr/>
        </p:nvSpPr>
        <p:spPr>
          <a:xfrm>
            <a:off x="5088852" y="3020810"/>
            <a:ext cx="1625169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 latinLnBrk="1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Daniel </a:t>
            </a:r>
            <a:r>
              <a:rPr lang="en-US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Tregeagle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82028" y="84527"/>
            <a:ext cx="1754366" cy="1745673"/>
            <a:chOff x="4275571" y="3295434"/>
            <a:chExt cx="1754366" cy="1745673"/>
          </a:xfrm>
        </p:grpSpPr>
        <p:sp>
          <p:nvSpPr>
            <p:cNvPr id="9" name="Oval 8"/>
            <p:cNvSpPr/>
            <p:nvPr/>
          </p:nvSpPr>
          <p:spPr>
            <a:xfrm>
              <a:off x="4275571" y="3295434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89494" y="3846175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charset="0"/>
                  <a:ea typeface="ＭＳ Ｐゴシック" charset="0"/>
                </a:rPr>
                <a:t>Technology Transfer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82176-A547-F94B-AC51-D6E9C882CB8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28089" y="1893895"/>
            <a:ext cx="44083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Newsletter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Extension Publications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Webinars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Field Days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65" y="538183"/>
            <a:ext cx="844770" cy="12243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99271" y="1827293"/>
            <a:ext cx="15132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Mark Hoffmann</a:t>
            </a:r>
          </a:p>
        </p:txBody>
      </p:sp>
      <p:pic>
        <p:nvPicPr>
          <p:cNvPr id="22" name="Picture 2" descr="Peter NItzsch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 bwMode="auto">
          <a:xfrm>
            <a:off x="216879" y="525048"/>
            <a:ext cx="1559533" cy="125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Jayesh Samtan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6"/>
          <a:stretch/>
        </p:blipFill>
        <p:spPr bwMode="auto">
          <a:xfrm>
            <a:off x="3058391" y="2275581"/>
            <a:ext cx="1131303" cy="10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238" y="1825116"/>
            <a:ext cx="17584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Peter </a:t>
            </a:r>
            <a:r>
              <a:rPr kumimoji="0" lang="en-US" sz="135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Nitzsche</a:t>
            </a:r>
            <a:endParaRPr kumimoji="0" lang="en-US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6635" y="3365563"/>
            <a:ext cx="14878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Jayesh</a:t>
            </a: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Samtani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7" y="2275580"/>
            <a:ext cx="1057360" cy="10573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0813" y="3356391"/>
            <a:ext cx="1547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Shinsuke</a:t>
            </a: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Agehara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99" y="2275580"/>
            <a:ext cx="1060874" cy="106087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34229" y="3366843"/>
            <a:ext cx="1404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Oleg </a:t>
            </a:r>
            <a:r>
              <a:rPr kumimoji="0" lang="en-US" sz="135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Daugovich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26" name="Google Shape;176;g142b657381d_0_15"/>
          <p:cNvPicPr preferRelativeResize="0"/>
          <p:nvPr/>
        </p:nvPicPr>
        <p:blipFill rotWithShape="1">
          <a:blip r:embed="rId8">
            <a:alphaModFix/>
          </a:blip>
          <a:srcRect l="17272" r="21386" b="26593"/>
          <a:stretch/>
        </p:blipFill>
        <p:spPr>
          <a:xfrm>
            <a:off x="3128212" y="545819"/>
            <a:ext cx="986588" cy="124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t="17641" r="22659"/>
          <a:stretch/>
        </p:blipFill>
        <p:spPr>
          <a:xfrm>
            <a:off x="741069" y="3677006"/>
            <a:ext cx="896450" cy="13953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31905" y="1843604"/>
            <a:ext cx="1547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Lizeth Vigil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70169" y="4421272"/>
            <a:ext cx="773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Alexa</a:t>
            </a:r>
            <a:r>
              <a:rPr kumimoji="0" lang="en-US" sz="135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35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Artis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9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494" t="14976" r="21105"/>
          <a:stretch/>
        </p:blipFill>
        <p:spPr>
          <a:xfrm>
            <a:off x="5198013" y="0"/>
            <a:ext cx="3945988" cy="5128032"/>
          </a:xfrm>
          <a:prstGeom prst="rect">
            <a:avLst/>
          </a:prstGeom>
        </p:spPr>
      </p:pic>
      <p:pic>
        <p:nvPicPr>
          <p:cNvPr id="9" name="Google Shape;176;g142b657381d_0_15"/>
          <p:cNvPicPr preferRelativeResize="0"/>
          <p:nvPr/>
        </p:nvPicPr>
        <p:blipFill rotWithShape="1">
          <a:blip r:embed="rId3">
            <a:alphaModFix/>
          </a:blip>
          <a:srcRect l="17272" r="21386" b="26593"/>
          <a:stretch/>
        </p:blipFill>
        <p:spPr>
          <a:xfrm>
            <a:off x="2722080" y="1317640"/>
            <a:ext cx="900529" cy="125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t="17641" r="22659"/>
          <a:stretch/>
        </p:blipFill>
        <p:spPr>
          <a:xfrm>
            <a:off x="1423480" y="1232279"/>
            <a:ext cx="896450" cy="13953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8700" y="2833651"/>
            <a:ext cx="15472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Lizeth Vigil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9239" y="2748289"/>
            <a:ext cx="773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Alexa</a:t>
            </a:r>
            <a:r>
              <a:rPr kumimoji="0" lang="en-US" sz="135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35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Artis</a:t>
            </a:r>
            <a:endParaRPr kumimoji="0" lang="en-US" sz="13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EECF4-0714-17D9-2A29-DFDBA4D46F5E}"/>
              </a:ext>
            </a:extLst>
          </p:cNvPr>
          <p:cNvSpPr txBox="1"/>
          <p:nvPr/>
        </p:nvSpPr>
        <p:spPr>
          <a:xfrm>
            <a:off x="637675" y="3825860"/>
            <a:ext cx="4046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https://strawberries-</a:t>
            </a:r>
            <a:r>
              <a:rPr lang="en-US" dirty="0" err="1"/>
              <a:t>pip.cals.ncsu.edu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22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54" y="3131913"/>
            <a:ext cx="1287703" cy="86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32" y="751039"/>
            <a:ext cx="2034329" cy="995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7" y="576054"/>
            <a:ext cx="1694710" cy="890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6" y="1792796"/>
            <a:ext cx="1961758" cy="365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17" y="4298900"/>
            <a:ext cx="1299736" cy="754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25" y="1792796"/>
            <a:ext cx="1393889" cy="1393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04" y="4164661"/>
            <a:ext cx="1497601" cy="8884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94" y="3230471"/>
            <a:ext cx="757037" cy="4858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05" y="607842"/>
            <a:ext cx="2000508" cy="1305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" y="2420769"/>
            <a:ext cx="1521467" cy="811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14" y="3284236"/>
            <a:ext cx="1611100" cy="402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8" y="3697974"/>
            <a:ext cx="1004785" cy="5319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02" y="3559833"/>
            <a:ext cx="870506" cy="7810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45" y="751039"/>
            <a:ext cx="1878563" cy="10436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" y="4562744"/>
            <a:ext cx="1632774" cy="4090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24" y="2223632"/>
            <a:ext cx="1572869" cy="6291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2" y="2670207"/>
            <a:ext cx="842366" cy="8423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27" y="4310715"/>
            <a:ext cx="1119735" cy="7057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76" y="3217295"/>
            <a:ext cx="888266" cy="8882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588" y="3678632"/>
            <a:ext cx="1030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Norton Creek</a:t>
            </a:r>
          </a:p>
          <a:p>
            <a:pPr algn="ctr"/>
            <a:r>
              <a:rPr lang="en-U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Farms</a:t>
            </a:r>
          </a:p>
        </p:txBody>
      </p:sp>
    </p:spTree>
    <p:extLst>
      <p:ext uri="{BB962C8B-B14F-4D97-AF65-F5344CB8AC3E}">
        <p14:creationId xmlns:p14="http://schemas.microsoft.com/office/powerpoint/2010/main" val="3383452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26" y="1069365"/>
            <a:ext cx="7694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Post-Doctoral Researchers:</a:t>
            </a:r>
          </a:p>
          <a:p>
            <a:endParaRPr lang="en-US" dirty="0"/>
          </a:p>
          <a:p>
            <a:r>
              <a:rPr lang="en-US" b="1" dirty="0"/>
              <a:t>Dr. Xi Luo. </a:t>
            </a:r>
            <a:r>
              <a:rPr lang="en-US" dirty="0"/>
              <a:t>Assistant Professor, Shandong Agriculture University, </a:t>
            </a:r>
            <a:r>
              <a:rPr lang="en-US" dirty="0" err="1"/>
              <a:t>Tai’an</a:t>
            </a:r>
            <a:r>
              <a:rPr lang="en-US" dirty="0"/>
              <a:t>, China.</a:t>
            </a:r>
          </a:p>
          <a:p>
            <a:r>
              <a:rPr lang="en-US" b="1" dirty="0"/>
              <a:t>Dr. Erin </a:t>
            </a:r>
            <a:r>
              <a:rPr lang="en-US" b="1" dirty="0" err="1"/>
              <a:t>Yafuso</a:t>
            </a:r>
            <a:r>
              <a:rPr lang="en-US" b="1" dirty="0"/>
              <a:t>. </a:t>
            </a:r>
          </a:p>
          <a:p>
            <a:r>
              <a:rPr lang="en-US" b="1" dirty="0"/>
              <a:t>Dr. Ibraheem </a:t>
            </a:r>
            <a:r>
              <a:rPr lang="en-US" b="1" dirty="0" err="1"/>
              <a:t>Olasupo</a:t>
            </a:r>
            <a:r>
              <a:rPr lang="en-US" b="1" dirty="0"/>
              <a:t>. </a:t>
            </a:r>
            <a:r>
              <a:rPr lang="en-US" dirty="0"/>
              <a:t>NCSU, Plant Physiology</a:t>
            </a:r>
          </a:p>
          <a:p>
            <a:r>
              <a:rPr lang="en-US" b="1" dirty="0"/>
              <a:t>Dr. Yue Shan. </a:t>
            </a:r>
            <a:r>
              <a:rPr lang="en-US" dirty="0"/>
              <a:t>NCSU, Economics</a:t>
            </a:r>
          </a:p>
        </p:txBody>
      </p:sp>
      <p:pic>
        <p:nvPicPr>
          <p:cNvPr id="1026" name="Picture 2" descr="https://strawberries-pip.cals.ncsu.edu/wp-content/uploads/2023/10/Screen-Shot-2023-10-05-at-9.54.16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65113"/>
            <a:ext cx="1462528" cy="14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rawberries-pip.cals.ncsu.edu/wp-content/uploads/2022/08/Screen-Shot-2022-08-25-at-3.20.15-PM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71" y="3165112"/>
            <a:ext cx="1385013" cy="14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braheem OLASUPO | Lecturer | HND; B. Agric.; M. Agric.; PhD (Vegetable  Science) | Research profi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73" y="3165112"/>
            <a:ext cx="1475130" cy="1475130"/>
          </a:xfrm>
          <a:prstGeom prst="rect">
            <a:avLst/>
          </a:prstGeom>
        </p:spPr>
      </p:pic>
      <p:pic>
        <p:nvPicPr>
          <p:cNvPr id="2" name="Picture 12" descr="Yue Shan">
            <a:extLst>
              <a:ext uri="{FF2B5EF4-FFF2-40B4-BE49-F238E27FC236}">
                <a16:creationId xmlns:a16="http://schemas.microsoft.com/office/drawing/2014/main" id="{0242AEE7-7B6A-B200-8B3A-55AB7D627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16622"/>
          <a:stretch/>
        </p:blipFill>
        <p:spPr bwMode="auto">
          <a:xfrm>
            <a:off x="7168803" y="3165112"/>
            <a:ext cx="884121" cy="147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0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1"/>
          <a:stretch/>
        </p:blipFill>
        <p:spPr>
          <a:xfrm rot="10800000">
            <a:off x="1494837" y="461175"/>
            <a:ext cx="6283757" cy="4336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4394" y="446977"/>
            <a:ext cx="37088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09/2021-09/</a:t>
            </a:r>
            <a:r>
              <a:rPr lang="en-US" sz="2800" b="1" i="1" dirty="0">
                <a:solidFill>
                  <a:srgbClr val="FF0000"/>
                </a:solidFill>
              </a:rPr>
              <a:t>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327618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Major expected outcomes: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Resources, platform and guidelines for protected strawberry propagation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Basic economic, genetic and physiological knowledge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93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5263" y="888875"/>
            <a:ext cx="624927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PhD Students:</a:t>
            </a:r>
          </a:p>
          <a:p>
            <a:endParaRPr lang="en-US" b="1" dirty="0"/>
          </a:p>
          <a:p>
            <a:r>
              <a:rPr lang="en-US" dirty="0"/>
              <a:t>Christina </a:t>
            </a:r>
            <a:r>
              <a:rPr lang="en-US" dirty="0" err="1"/>
              <a:t>Ippoliti</a:t>
            </a:r>
            <a:r>
              <a:rPr lang="en-US" dirty="0"/>
              <a:t>, University of Maryland, Genomics and genetics</a:t>
            </a:r>
          </a:p>
          <a:p>
            <a:r>
              <a:rPr lang="en-US" dirty="0"/>
              <a:t>Pooja </a:t>
            </a:r>
            <a:r>
              <a:rPr lang="en-US" dirty="0" err="1"/>
              <a:t>Tripathi</a:t>
            </a:r>
            <a:r>
              <a:rPr lang="en-US" dirty="0"/>
              <a:t>, The Ohio State University, Plant Physiology</a:t>
            </a:r>
          </a:p>
          <a:p>
            <a:r>
              <a:rPr lang="en-US" dirty="0"/>
              <a:t>Baker </a:t>
            </a:r>
            <a:r>
              <a:rPr lang="en-US" dirty="0" err="1"/>
              <a:t>Aljawasim</a:t>
            </a:r>
            <a:r>
              <a:rPr lang="en-US" dirty="0"/>
              <a:t>, Virginia Tech, Field Evaluations</a:t>
            </a:r>
          </a:p>
          <a:p>
            <a:r>
              <a:rPr lang="en-US" dirty="0"/>
              <a:t>Michael Palmer, NCSU, Plant Physiology</a:t>
            </a:r>
          </a:p>
          <a:p>
            <a:r>
              <a:rPr lang="en-US" dirty="0" err="1"/>
              <a:t>Moein</a:t>
            </a:r>
            <a:r>
              <a:rPr lang="en-US" dirty="0"/>
              <a:t> </a:t>
            </a:r>
            <a:r>
              <a:rPr lang="en-US" dirty="0" err="1"/>
              <a:t>Moosavi</a:t>
            </a:r>
            <a:r>
              <a:rPr lang="en-US" dirty="0"/>
              <a:t>-Nezhad, NCSU, Plant Physiology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23" y="3395370"/>
            <a:ext cx="1075115" cy="1075115"/>
          </a:xfrm>
          <a:prstGeom prst="rect">
            <a:avLst/>
          </a:prstGeom>
        </p:spPr>
      </p:pic>
      <p:pic>
        <p:nvPicPr>
          <p:cNvPr id="2052" name="Picture 4" descr="A person smiling for the camera&#10;&#10;Description automatically generated with medium confide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8551"/>
          <a:stretch/>
        </p:blipFill>
        <p:spPr bwMode="auto">
          <a:xfrm>
            <a:off x="4582570" y="3520497"/>
            <a:ext cx="1018720" cy="8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bp34KhQAjNBM1MWzjyAMrWP7ZXiCyX_OWvSVbZ18wdqxfMCbH-hSHGC5oMbj3d9eAgQ0MBSGLb4DwC13YrIXgNBrTbNkzCWs3x8WmkRpQBZFRWnvaU6pK05riZfQ37PbcLwOW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r="14473"/>
          <a:stretch/>
        </p:blipFill>
        <p:spPr bwMode="auto">
          <a:xfrm>
            <a:off x="3539675" y="3337503"/>
            <a:ext cx="914762" cy="12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rawberries-pip.cals.ncsu.edu/wp-content/uploads/2022/10/Screen-Shot-2022-10-28-at-1.12.20-PM-1024x91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1" r="12977"/>
          <a:stretch/>
        </p:blipFill>
        <p:spPr bwMode="auto">
          <a:xfrm>
            <a:off x="2531738" y="3330426"/>
            <a:ext cx="844153" cy="12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rawberries-pip.cals.ncsu.edu/wp-content/uploads/2023/09/2023-09-14-10.40.34-1024x102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17893"/>
          <a:stretch/>
        </p:blipFill>
        <p:spPr bwMode="auto">
          <a:xfrm>
            <a:off x="1570601" y="3330426"/>
            <a:ext cx="766689" cy="12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86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3017" y="931078"/>
            <a:ext cx="64132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Master Students:</a:t>
            </a:r>
          </a:p>
          <a:p>
            <a:endParaRPr lang="en-US" b="1" dirty="0"/>
          </a:p>
          <a:p>
            <a:r>
              <a:rPr lang="en-US" dirty="0"/>
              <a:t>Lian </a:t>
            </a:r>
            <a:r>
              <a:rPr lang="en-US" dirty="0" err="1"/>
              <a:t>Mahorith</a:t>
            </a:r>
            <a:r>
              <a:rPr lang="en-US" dirty="0"/>
              <a:t> Duron Alvarado, Purdue University, Plant Physiology</a:t>
            </a:r>
          </a:p>
          <a:p>
            <a:r>
              <a:rPr lang="en-US" dirty="0" err="1"/>
              <a:t>Calyssa</a:t>
            </a:r>
            <a:r>
              <a:rPr lang="en-US" dirty="0"/>
              <a:t> </a:t>
            </a:r>
            <a:r>
              <a:rPr lang="en-US" dirty="0" err="1"/>
              <a:t>Stevensen</a:t>
            </a:r>
            <a:r>
              <a:rPr lang="en-US" dirty="0"/>
              <a:t>, NCSU, Field Evaluations</a:t>
            </a:r>
          </a:p>
        </p:txBody>
      </p:sp>
      <p:pic>
        <p:nvPicPr>
          <p:cNvPr id="3080" name="Picture 8" descr="https://strawberries-pip.cals.ncsu.edu/wp-content/uploads/2023/01/Lian-Duron-1-768x102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 r="30105"/>
          <a:stretch/>
        </p:blipFill>
        <p:spPr bwMode="auto">
          <a:xfrm>
            <a:off x="2366211" y="2419900"/>
            <a:ext cx="1585752" cy="24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trawberries-pip.cals.ncsu.edu/wp-content/uploads/2023/09/Screen-Shot-2023-09-11-at-8.56.42-PM-766x10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18" y="2412072"/>
            <a:ext cx="1849662" cy="247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Ava Forystek | C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1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74345" y="607122"/>
            <a:ext cx="48654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Technical Support: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Kim </a:t>
            </a:r>
            <a:r>
              <a:rPr lang="en-US" dirty="0" err="1"/>
              <a:t>Heagy</a:t>
            </a:r>
            <a:r>
              <a:rPr lang="en-US" dirty="0"/>
              <a:t>, NCSU, Research Assistant </a:t>
            </a:r>
          </a:p>
          <a:p>
            <a:pPr algn="ctr"/>
            <a:r>
              <a:rPr lang="en-US" dirty="0"/>
              <a:t>Ian Mellon, NCSU, Research Technician</a:t>
            </a:r>
          </a:p>
          <a:p>
            <a:pPr algn="ctr"/>
            <a:r>
              <a:rPr lang="en-US" dirty="0"/>
              <a:t>Samantha Simard, </a:t>
            </a:r>
            <a:r>
              <a:rPr lang="en-US" dirty="0" err="1"/>
              <a:t>CalPoly</a:t>
            </a:r>
            <a:r>
              <a:rPr lang="en-US" dirty="0"/>
              <a:t> SLO, Research Assistant</a:t>
            </a:r>
          </a:p>
        </p:txBody>
      </p:sp>
      <p:pic>
        <p:nvPicPr>
          <p:cNvPr id="4098" name="Picture 2" descr="https://strawberries-pip.cals.ncsu.edu/wp-content/uploads/2023/09/Screen-Shot-2023-09-11-at-4.56.55-PM-1-1024x9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09" y="2630529"/>
            <a:ext cx="2362085" cy="207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  <p:pic>
        <p:nvPicPr>
          <p:cNvPr id="2050" name="Picture 2" descr="https://assets-global.website-files.com/63f180bb59fff8c409afe0a1/659df7368dd4f3414fa94744_heagy-p-2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7" y="2630529"/>
            <a:ext cx="2076052" cy="207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lh3.googleusercontent.com/EK_IZtgFhaYRG5y2s3bSGlOC7aLpW9stg1YpJIo4W7qOOWXA0Hu7eSHcN722UZkg6UlnjcpQsE2pjSRMWVACuSKt4vqEOutpMpsnr-lhSW3ev6lbMScmQCr_50Y1O2Es-DGztVE">
            <a:extLst>
              <a:ext uri="{FF2B5EF4-FFF2-40B4-BE49-F238E27FC236}">
                <a16:creationId xmlns:a16="http://schemas.microsoft.com/office/drawing/2014/main" id="{6B31B95B-2D3B-9412-0A46-ED5579C7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09" y="2645426"/>
            <a:ext cx="1852402" cy="204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1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BC4F3C-4759-5A44-8C92-7EF8B6703D73}"/>
              </a:ext>
            </a:extLst>
          </p:cNvPr>
          <p:cNvSpPr txBox="1"/>
          <p:nvPr/>
        </p:nvSpPr>
        <p:spPr>
          <a:xfrm>
            <a:off x="1386349" y="2474041"/>
            <a:ext cx="6371303" cy="133830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495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B2FA7-4FDB-5643-811E-7991DEE50B0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25146" y="4774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/>
              <a:t>USDA-NIFA Award: 2021-51181-35857</a:t>
            </a:r>
          </a:p>
        </p:txBody>
      </p:sp>
      <p:pic>
        <p:nvPicPr>
          <p:cNvPr id="16388" name="Picture 4" descr="USDA-NIFA-logo - Brownfield Ag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92" y="3092830"/>
            <a:ext cx="4265708" cy="155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79" y="609976"/>
            <a:ext cx="951547" cy="1379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8092" y="1992346"/>
            <a:ext cx="22795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 Hoffmann, NCSU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</a:rPr>
              <a:t>Associate Professor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Extension Specialist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mark.hoffmann@ncsu.edu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</a:rPr>
              <a:t>919-352-8006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Google Shape;176;g142b657381d_0_15"/>
          <p:cNvPicPr preferRelativeResize="0"/>
          <p:nvPr/>
        </p:nvPicPr>
        <p:blipFill rotWithShape="1">
          <a:blip r:embed="rId5">
            <a:alphaModFix/>
          </a:blip>
          <a:srcRect l="17272" r="21386" b="26593"/>
          <a:stretch/>
        </p:blipFill>
        <p:spPr>
          <a:xfrm>
            <a:off x="7953629" y="617744"/>
            <a:ext cx="962149" cy="1382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328960" y="2012376"/>
            <a:ext cx="166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dirty="0"/>
              <a:t>Lizeth Vigil, NCSU </a:t>
            </a:r>
          </a:p>
          <a:p>
            <a:pPr algn="r"/>
            <a:r>
              <a:rPr lang="en-US" sz="1350" dirty="0"/>
              <a:t>Project Coordinator</a:t>
            </a:r>
          </a:p>
          <a:p>
            <a:pPr algn="r"/>
            <a:r>
              <a:rPr lang="en-US" sz="1350" dirty="0"/>
              <a:t>Strawberry PIP-CAP</a:t>
            </a:r>
          </a:p>
          <a:p>
            <a:pPr algn="r"/>
            <a:r>
              <a:rPr lang="en-US" sz="1350" dirty="0">
                <a:hlinkClick r:id="rId6"/>
              </a:rPr>
              <a:t>kvigil@ncsu.edu</a:t>
            </a:r>
            <a:r>
              <a:rPr lang="en-US" sz="1350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99" y="-45770"/>
            <a:ext cx="2456325" cy="1919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4B4D2B-20F3-D68C-3D99-ADA2571A72A6}"/>
              </a:ext>
            </a:extLst>
          </p:cNvPr>
          <p:cNvSpPr txBox="1"/>
          <p:nvPr/>
        </p:nvSpPr>
        <p:spPr>
          <a:xfrm>
            <a:off x="153145" y="1989030"/>
            <a:ext cx="3579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Acknowledgements:</a:t>
            </a:r>
          </a:p>
          <a:p>
            <a:r>
              <a:rPr lang="en-US" sz="1600" dirty="0"/>
              <a:t>UC Davis Strawberry Breeding Program</a:t>
            </a:r>
          </a:p>
          <a:p>
            <a:r>
              <a:rPr lang="en-US" sz="1600" dirty="0"/>
              <a:t>UF Strawberry Breeding Program</a:t>
            </a:r>
          </a:p>
          <a:p>
            <a:r>
              <a:rPr lang="en-US" sz="1600" dirty="0"/>
              <a:t>Lassen Canyon Nursery</a:t>
            </a:r>
          </a:p>
          <a:p>
            <a:r>
              <a:rPr lang="en-US" sz="1600" dirty="0"/>
              <a:t>PSI Inc.</a:t>
            </a:r>
          </a:p>
          <a:p>
            <a:r>
              <a:rPr lang="en-US" sz="1600" dirty="0"/>
              <a:t>Grafted Growers LLC</a:t>
            </a:r>
          </a:p>
          <a:p>
            <a:r>
              <a:rPr lang="en-US" sz="1600" dirty="0"/>
              <a:t>Plenty Inc.</a:t>
            </a:r>
          </a:p>
          <a:p>
            <a:r>
              <a:rPr lang="en-US" sz="1600" dirty="0"/>
              <a:t>Fresh Forward Netherlands</a:t>
            </a:r>
          </a:p>
          <a:p>
            <a:r>
              <a:rPr lang="en-US" sz="1600" dirty="0"/>
              <a:t>ALL Board Members</a:t>
            </a:r>
          </a:p>
        </p:txBody>
      </p:sp>
    </p:spTree>
    <p:extLst>
      <p:ext uri="{BB962C8B-B14F-4D97-AF65-F5344CB8AC3E}">
        <p14:creationId xmlns:p14="http://schemas.microsoft.com/office/powerpoint/2010/main" val="245716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2"/>
          <a:stretch/>
        </p:blipFill>
        <p:spPr>
          <a:xfrm>
            <a:off x="520879" y="469440"/>
            <a:ext cx="7986698" cy="4674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890" y="3758505"/>
            <a:ext cx="860267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Mission: </a:t>
            </a:r>
          </a:p>
          <a:p>
            <a:pPr algn="ctr"/>
            <a:r>
              <a:rPr lang="en-US" sz="2800" dirty="0"/>
              <a:t>Develop and disseminate environmental protocols to </a:t>
            </a:r>
            <a:r>
              <a:rPr lang="en-US" sz="2800" u="sng" dirty="0"/>
              <a:t>propagate strawberries &amp; develop transplants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4" y="3643135"/>
            <a:ext cx="1962545" cy="445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16" y="4317497"/>
            <a:ext cx="1674853" cy="332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65" y="3203819"/>
            <a:ext cx="2023166" cy="379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34" y="2076879"/>
            <a:ext cx="1688667" cy="887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1" y="1362085"/>
            <a:ext cx="2247438" cy="3696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51" y="1284199"/>
            <a:ext cx="2010155" cy="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6" y="4275009"/>
            <a:ext cx="2702778" cy="374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7" y="2419980"/>
            <a:ext cx="1908405" cy="474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30" y="2597612"/>
            <a:ext cx="1853739" cy="447142"/>
          </a:xfrm>
          <a:prstGeom prst="rect">
            <a:avLst/>
          </a:prstGeom>
        </p:spPr>
      </p:pic>
      <p:pic>
        <p:nvPicPr>
          <p:cNvPr id="1026" name="Picture 2" descr="Purdue University Logo Vector - (.SVG + .PNG) - FindLogoVector.C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34" y="1682306"/>
            <a:ext cx="1318015" cy="73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41" y="607122"/>
            <a:ext cx="1602602" cy="790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17" y="843849"/>
            <a:ext cx="794974" cy="79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4" y="2384283"/>
            <a:ext cx="695060" cy="695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4" r="22682" b="28290"/>
          <a:stretch/>
        </p:blipFill>
        <p:spPr>
          <a:xfrm>
            <a:off x="5507128" y="2243735"/>
            <a:ext cx="723900" cy="1153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6" y="859373"/>
            <a:ext cx="711114" cy="711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r="18782"/>
          <a:stretch/>
        </p:blipFill>
        <p:spPr>
          <a:xfrm>
            <a:off x="4646979" y="2242314"/>
            <a:ext cx="716280" cy="1156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1" y="2041903"/>
            <a:ext cx="661815" cy="661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9" y="3245886"/>
            <a:ext cx="837442" cy="736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2740" b="39723"/>
          <a:stretch/>
        </p:blipFill>
        <p:spPr>
          <a:xfrm>
            <a:off x="2652059" y="2237926"/>
            <a:ext cx="788940" cy="11328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6717" y="3403120"/>
            <a:ext cx="1272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Mark Hoffmann</a:t>
            </a:r>
          </a:p>
          <a:p>
            <a:pPr algn="ctr"/>
            <a:r>
              <a:rPr lang="en-US" sz="1100" dirty="0"/>
              <a:t>PD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7493" y="3392068"/>
            <a:ext cx="2300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Ricardo Hernández, Gina Fernandez</a:t>
            </a:r>
          </a:p>
          <a:p>
            <a:pPr algn="ctr"/>
            <a:r>
              <a:rPr lang="en-US" sz="1100" dirty="0"/>
              <a:t>Co-PDs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9550" y="1660344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Chieri</a:t>
            </a:r>
            <a:r>
              <a:rPr lang="en-US" sz="1100" dirty="0"/>
              <a:t> Kubota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11" y="4012596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Gerald Holmes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7" y="2741791"/>
            <a:ext cx="1199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Shinsuke</a:t>
            </a:r>
            <a:r>
              <a:rPr lang="en-US" sz="1100" dirty="0"/>
              <a:t> </a:t>
            </a:r>
            <a:r>
              <a:rPr lang="en-US" sz="1100" dirty="0" err="1"/>
              <a:t>Agehara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1130206" y="1572796"/>
            <a:ext cx="10743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Oleg </a:t>
            </a:r>
            <a:r>
              <a:rPr lang="en-US" sz="1100" dirty="0" err="1"/>
              <a:t>Daugovich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56842" y="1583386"/>
            <a:ext cx="832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Rob Wilson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32827" y="3087196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Courtney Weber</a:t>
            </a:r>
          </a:p>
        </p:txBody>
      </p:sp>
      <p:pic>
        <p:nvPicPr>
          <p:cNvPr id="25" name="Google Shape;176;g142b657381d_0_15"/>
          <p:cNvPicPr preferRelativeResize="0"/>
          <p:nvPr/>
        </p:nvPicPr>
        <p:blipFill rotWithShape="1">
          <a:blip r:embed="rId11">
            <a:alphaModFix/>
          </a:blip>
          <a:srcRect l="17272" r="21386" b="26593"/>
          <a:stretch/>
        </p:blipFill>
        <p:spPr>
          <a:xfrm>
            <a:off x="3542472" y="2237926"/>
            <a:ext cx="786000" cy="115295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3532920" y="3397000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Lizeth Vigil </a:t>
            </a:r>
          </a:p>
          <a:p>
            <a:pPr algn="ctr"/>
            <a:r>
              <a:rPr lang="en-US" sz="1100" dirty="0"/>
              <a:t>Manager</a:t>
            </a:r>
          </a:p>
        </p:txBody>
      </p:sp>
      <p:pic>
        <p:nvPicPr>
          <p:cNvPr id="28" name="Picture 2" descr="Brian Jackson | Horticultural Science">
            <a:extLst>
              <a:ext uri="{FF2B5EF4-FFF2-40B4-BE49-F238E27FC236}">
                <a16:creationId xmlns:a16="http://schemas.microsoft.com/office/drawing/2014/main" id="{E3E55038-C605-AC42-B590-873CD346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98" y="3877980"/>
            <a:ext cx="689470" cy="6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CD62D-F029-934B-B140-16F524AD5477}"/>
              </a:ext>
            </a:extLst>
          </p:cNvPr>
          <p:cNvSpPr txBox="1"/>
          <p:nvPr/>
        </p:nvSpPr>
        <p:spPr>
          <a:xfrm>
            <a:off x="4384435" y="4672941"/>
            <a:ext cx="114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latinLnBrk="1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Brian Jackson</a:t>
            </a:r>
          </a:p>
        </p:txBody>
      </p:sp>
      <p:pic>
        <p:nvPicPr>
          <p:cNvPr id="30" name="Picture 29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04A043E1-3F7B-EC78-6B00-B62FC8B72AC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26019" r="54336" b="59485"/>
          <a:stretch/>
        </p:blipFill>
        <p:spPr>
          <a:xfrm>
            <a:off x="8144070" y="879735"/>
            <a:ext cx="747505" cy="7475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2EEBC3B-1A0F-E751-4A43-89DDABC1034D}"/>
              </a:ext>
            </a:extLst>
          </p:cNvPr>
          <p:cNvSpPr txBox="1"/>
          <p:nvPr/>
        </p:nvSpPr>
        <p:spPr>
          <a:xfrm>
            <a:off x="7878352" y="1627240"/>
            <a:ext cx="1233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1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Jennifer </a:t>
            </a:r>
            <a:r>
              <a:rPr lang="en-US" sz="11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Boldt</a:t>
            </a:r>
            <a:endParaRPr lang="en-US" sz="1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8" name="Google Shape;87;p1" descr="A picture containing perso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l="25832" t="6892" r="13802" b="46159"/>
          <a:stretch/>
        </p:blipFill>
        <p:spPr>
          <a:xfrm>
            <a:off x="3619125" y="3878905"/>
            <a:ext cx="611918" cy="66704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24CD62D-F029-934B-B140-16F524AD5477}"/>
              </a:ext>
            </a:extLst>
          </p:cNvPr>
          <p:cNvSpPr txBox="1"/>
          <p:nvPr/>
        </p:nvSpPr>
        <p:spPr>
          <a:xfrm>
            <a:off x="3353475" y="4672941"/>
            <a:ext cx="114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latinLnBrk="1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Daniel </a:t>
            </a:r>
            <a:r>
              <a:rPr lang="en-US" sz="11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Tregeagle</a:t>
            </a:r>
            <a:endParaRPr lang="en-US" sz="1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2" descr="Peter NItzsch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8" t="4127" r="38486" b="59614"/>
          <a:stretch/>
        </p:blipFill>
        <p:spPr bwMode="auto">
          <a:xfrm>
            <a:off x="1408317" y="2072862"/>
            <a:ext cx="616010" cy="7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Jayesh Samtan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45781" b="59365"/>
          <a:stretch/>
        </p:blipFill>
        <p:spPr bwMode="auto">
          <a:xfrm>
            <a:off x="1371164" y="3300215"/>
            <a:ext cx="699926" cy="7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E247AF-B362-D4B6-596F-D41CE0FFAC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4421" y="3746270"/>
            <a:ext cx="669177" cy="6691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0486AC4-AC5A-4992-8B1E-8FA0A6A1120D}"/>
              </a:ext>
            </a:extLst>
          </p:cNvPr>
          <p:cNvSpPr txBox="1"/>
          <p:nvPr/>
        </p:nvSpPr>
        <p:spPr>
          <a:xfrm>
            <a:off x="6656504" y="4391075"/>
            <a:ext cx="1055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Edward </a:t>
            </a:r>
            <a:r>
              <a:rPr lang="en-US" sz="1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Durner</a:t>
            </a:r>
            <a:endParaRPr lang="en-US" sz="1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CF5E4F-F70D-FA44-D34F-06E2C4D8CFF9}"/>
              </a:ext>
            </a:extLst>
          </p:cNvPr>
          <p:cNvSpPr txBox="1"/>
          <p:nvPr/>
        </p:nvSpPr>
        <p:spPr>
          <a:xfrm>
            <a:off x="1165500" y="4027289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Jayesh</a:t>
            </a: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Samtani</a:t>
            </a:r>
            <a:endParaRPr lang="en-US" sz="1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CF5E4F-F70D-FA44-D34F-06E2C4D8CFF9}"/>
              </a:ext>
            </a:extLst>
          </p:cNvPr>
          <p:cNvSpPr txBox="1"/>
          <p:nvPr/>
        </p:nvSpPr>
        <p:spPr>
          <a:xfrm>
            <a:off x="1203284" y="2805944"/>
            <a:ext cx="1010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Peter </a:t>
            </a:r>
            <a:r>
              <a:rPr lang="en-US" sz="1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Nitzsche</a:t>
            </a:r>
            <a:endParaRPr lang="en-US" sz="1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72" y="93261"/>
            <a:ext cx="1975987" cy="1975987"/>
          </a:xfrm>
          <a:prstGeom prst="rect">
            <a:avLst/>
          </a:prstGeom>
        </p:spPr>
      </p:pic>
      <p:pic>
        <p:nvPicPr>
          <p:cNvPr id="52" name="Picture 2" descr="Photo of Rob Wilson 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3" y="859373"/>
            <a:ext cx="774608" cy="7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trawberries-pip.cals.ncsu.edu/wp-content/uploads/2024/02/Caren-Chang-headshot-scaled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61" y="3626758"/>
            <a:ext cx="713742" cy="7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0486AC4-AC5A-4992-8B1E-8FA0A6A1120D}"/>
              </a:ext>
            </a:extLst>
          </p:cNvPr>
          <p:cNvSpPr txBox="1"/>
          <p:nvPr/>
        </p:nvSpPr>
        <p:spPr>
          <a:xfrm>
            <a:off x="7942883" y="4411331"/>
            <a:ext cx="9092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aren Chang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8771675-B28A-9D84-C1AF-990E7780EE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5391" y="2374745"/>
            <a:ext cx="725212" cy="72521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6CF5E4F-F70D-FA44-D34F-06E2C4D8CFF9}"/>
              </a:ext>
            </a:extLst>
          </p:cNvPr>
          <p:cNvSpPr txBox="1"/>
          <p:nvPr/>
        </p:nvSpPr>
        <p:spPr>
          <a:xfrm>
            <a:off x="7869242" y="3121152"/>
            <a:ext cx="970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Celina Gomez</a:t>
            </a:r>
          </a:p>
        </p:txBody>
      </p:sp>
    </p:spTree>
    <p:extLst>
      <p:ext uri="{BB962C8B-B14F-4D97-AF65-F5344CB8AC3E}">
        <p14:creationId xmlns:p14="http://schemas.microsoft.com/office/powerpoint/2010/main" val="191828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06" y="-243"/>
            <a:ext cx="1214730" cy="1214730"/>
          </a:xfrm>
          <a:prstGeom prst="rect">
            <a:avLst/>
          </a:prstGeom>
        </p:spPr>
      </p:pic>
      <p:pic>
        <p:nvPicPr>
          <p:cNvPr id="6" name="Google Shape;176;g142b657381d_0_15"/>
          <p:cNvPicPr preferRelativeResize="0"/>
          <p:nvPr/>
        </p:nvPicPr>
        <p:blipFill rotWithShape="1">
          <a:blip r:embed="rId3">
            <a:alphaModFix/>
          </a:blip>
          <a:srcRect l="17272" r="21386" b="26593"/>
          <a:stretch/>
        </p:blipFill>
        <p:spPr>
          <a:xfrm>
            <a:off x="2403627" y="1567468"/>
            <a:ext cx="1209822" cy="173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04141" y="3398619"/>
            <a:ext cx="200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Lizeth Vigil</a:t>
            </a:r>
          </a:p>
          <a:p>
            <a:pPr algn="ctr"/>
            <a:r>
              <a:rPr lang="en-US" sz="2000" dirty="0"/>
              <a:t>Project Manager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t="17641" r="22659"/>
          <a:stretch/>
        </p:blipFill>
        <p:spPr>
          <a:xfrm>
            <a:off x="5048240" y="1567469"/>
            <a:ext cx="1117280" cy="17390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02483" y="3398619"/>
            <a:ext cx="2008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Alexa </a:t>
            </a:r>
            <a:r>
              <a:rPr lang="en-US" sz="2000" b="1" i="1" dirty="0" err="1"/>
              <a:t>Artis</a:t>
            </a:r>
            <a:endParaRPr lang="en-US" sz="2000" b="1" i="1" dirty="0"/>
          </a:p>
          <a:p>
            <a:pPr algn="ctr"/>
            <a:r>
              <a:rPr lang="en-US" sz="2000" dirty="0"/>
              <a:t>Communications Assistant</a:t>
            </a:r>
          </a:p>
        </p:txBody>
      </p:sp>
    </p:spTree>
    <p:extLst>
      <p:ext uri="{BB962C8B-B14F-4D97-AF65-F5344CB8AC3E}">
        <p14:creationId xmlns:p14="http://schemas.microsoft.com/office/powerpoint/2010/main" val="21340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96961" y="3109335"/>
            <a:ext cx="1754366" cy="1745673"/>
            <a:chOff x="2016589" y="3295435"/>
            <a:chExt cx="1754366" cy="1745673"/>
          </a:xfrm>
        </p:grpSpPr>
        <p:sp>
          <p:nvSpPr>
            <p:cNvPr id="7" name="Oval 6"/>
            <p:cNvSpPr/>
            <p:nvPr/>
          </p:nvSpPr>
          <p:spPr>
            <a:xfrm>
              <a:off x="2016589" y="329543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0512" y="3814327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Plant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Performance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46600" y="3213578"/>
            <a:ext cx="1754366" cy="1745673"/>
            <a:chOff x="4810982" y="3295430"/>
            <a:chExt cx="1754366" cy="1745673"/>
          </a:xfrm>
        </p:grpSpPr>
        <p:sp>
          <p:nvSpPr>
            <p:cNvPr id="10" name="Oval 9"/>
            <p:cNvSpPr/>
            <p:nvPr/>
          </p:nvSpPr>
          <p:spPr>
            <a:xfrm>
              <a:off x="4810982" y="329543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4905" y="3775759"/>
              <a:ext cx="152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Technology Transfer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46600" y="892662"/>
            <a:ext cx="1754366" cy="1745673"/>
            <a:chOff x="799340" y="2259550"/>
            <a:chExt cx="1754366" cy="1745673"/>
          </a:xfrm>
        </p:grpSpPr>
        <p:sp>
          <p:nvSpPr>
            <p:cNvPr id="13" name="Oval 12"/>
            <p:cNvSpPr/>
            <p:nvPr/>
          </p:nvSpPr>
          <p:spPr>
            <a:xfrm>
              <a:off x="799340" y="2259550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3263" y="2716887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Plant Physiology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10884" y="993004"/>
            <a:ext cx="1754366" cy="1745673"/>
            <a:chOff x="3203042" y="1696413"/>
            <a:chExt cx="1754366" cy="1745673"/>
          </a:xfrm>
        </p:grpSpPr>
        <p:sp>
          <p:nvSpPr>
            <p:cNvPr id="16" name="Oval 15"/>
            <p:cNvSpPr/>
            <p:nvPr/>
          </p:nvSpPr>
          <p:spPr>
            <a:xfrm>
              <a:off x="3203042" y="1696413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42367" y="2139145"/>
              <a:ext cx="1526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Plant Genetics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49896" y="3090797"/>
            <a:ext cx="1769218" cy="1834131"/>
            <a:chOff x="5266678" y="1696415"/>
            <a:chExt cx="1754366" cy="1745673"/>
          </a:xfrm>
        </p:grpSpPr>
        <p:sp>
          <p:nvSpPr>
            <p:cNvPr id="19" name="Oval 18"/>
            <p:cNvSpPr/>
            <p:nvPr/>
          </p:nvSpPr>
          <p:spPr>
            <a:xfrm>
              <a:off x="5266678" y="1696415"/>
              <a:ext cx="1754366" cy="17456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80602" y="2351968"/>
              <a:ext cx="1526519" cy="43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Economics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11" y="93261"/>
            <a:ext cx="1975987" cy="19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5782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65101</TotalTime>
  <Words>936</Words>
  <Application>Microsoft Macintosh PowerPoint</Application>
  <PresentationFormat>On-screen Show (16:9)</PresentationFormat>
  <Paragraphs>279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NCStateU-horizontal-left-logo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2023-2025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Strawberry Production Practices in North Carolina, South Carolina, Virginia, Georgia, Alabama</dc:title>
  <dc:creator>Gina Fernandez</dc:creator>
  <cp:lastModifiedBy>Mark Hoffmann</cp:lastModifiedBy>
  <cp:revision>417</cp:revision>
  <dcterms:created xsi:type="dcterms:W3CDTF">2017-08-24T14:56:05Z</dcterms:created>
  <dcterms:modified xsi:type="dcterms:W3CDTF">2024-11-14T05:24:10Z</dcterms:modified>
</cp:coreProperties>
</file>